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1" r:id="rId6"/>
    <p:sldId id="262" r:id="rId7"/>
    <p:sldId id="265" r:id="rId8"/>
    <p:sldId id="266" r:id="rId9"/>
    <p:sldId id="263" r:id="rId10"/>
    <p:sldId id="257" r:id="rId11"/>
    <p:sldId id="264" r:id="rId12"/>
    <p:sldId id="305" r:id="rId13"/>
    <p:sldId id="306" r:id="rId14"/>
    <p:sldId id="25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8F4F7-832B-BC6D-82CA-1505A0044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323ED3F-91A7-7886-5025-EA18BEBB7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AD1848-288D-DE30-D55F-7D64F45C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773A4B-ACD7-8015-F718-94679F19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FBF6A8-59A5-864E-9386-8AB57FD5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88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4DA50-C84B-26AE-16E8-4FB98C0E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A393A44-1DC4-A762-F82B-B215245DB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C45561-2B98-78B5-47D1-BC4DD83A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A3F4D7-4282-E41F-B0E0-91AB2D88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966CB5-17BD-3C03-7D9F-F47790D4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58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0E4E00E-038D-543B-4532-12CDCB37E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CC66E9A-5CA8-D7D2-E8A7-F759B2BF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A4E910-86B3-DE04-59DB-4C5420AA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D7AFA9-9A4D-7E57-9C7A-63FC9C11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208F5C-66DC-B6BE-FBA1-2CF9F667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49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E4B-1A3A-443B-ACB2-B47B9C468128}" type="datetime1">
              <a:rPr lang="da-DK" smtClean="0"/>
              <a:t>30-11-2023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© Otto Leholt | www.hf-kurset.dk/otto/georafi/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8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1AD28-0D4A-1490-69DB-F1DF26F6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534956-7A03-F937-A639-309E90BAA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988AE3-4519-E94C-6A8D-4115B00A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C5A225-C0DA-8DCD-E758-E62BB744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D47E19-D324-D85F-FD48-DD2A3257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34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B973F-85CF-5C70-67F6-91CC8F3C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646033-55C6-FE23-1FE8-F0658CC3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FFD20B-1256-C46A-22E4-8797F698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F84D14-6341-0C34-46B6-943D3205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78898C-3E53-BF2A-C070-2FE0B4A1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64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238A9-BF66-5361-7BC5-08026BE7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721CA6-6E33-F237-AD7F-12DE41172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5CF7C3E-4218-7963-5397-327D7D72C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631BCA2-FE0C-1476-AE11-744AD721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17CFFA9-6F5F-6594-A29C-EE10479D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458C15-8C90-BD3F-8679-2D5BDEC4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69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93622-91C0-897C-407C-4A2C6CA8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378D80-0B23-9899-2BE3-E78B82F2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606524C-7F79-A553-4BA2-1B2863512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3E5F20F-882B-EF6F-2FB7-6E2F4FDE4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B02C2B8-95E7-ED17-4933-B613D4A0D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E53784-B776-8E9D-20A7-63BB5EA4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CA5C1C9-9526-A205-26DC-65A35C9C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5281066-5AE4-D0E6-94EE-7AB842DE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781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112FA-D4ED-7439-BC55-5FBB837C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11FD1F8-01B6-5263-7211-B7052E9E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B00EA34-C8D0-E955-48BF-B42D9BF8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88B074F-7266-BED9-0645-1715D222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079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ED9CB14-6222-321A-62D4-EE5FCA4C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4483E35-3AEB-D898-F963-2472E0A9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A6FFA3-5B86-2ECA-CE93-BDCC5F8E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07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4035B-0E09-AB06-F58B-F9CBB98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28C696-865A-088D-AD68-682ADB62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8167C28-B078-27C2-5C5D-B34FF229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7C782A5-411C-4CA3-75AD-F4E66B33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80F4ACA-A9B0-7D7D-2641-90543B6B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0BDD13-C730-8A22-A822-7367CE86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164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BB126-E9F6-9503-4E6B-43E55F16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B38D6EB-8B2B-2E7C-A427-6D4E357B0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3D63AE0-DC18-1183-53D9-FA3B7DE2B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C95632B-0BE3-A988-979A-5FFEEFDE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56F6C3-A9F5-71AA-1449-CD0C6208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8B1F59-B334-28C4-94C2-E2A32C4C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40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87D42D5-6B1B-5303-DBDF-B1825663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F4D2E6-2C21-6E07-E058-3AD6D575F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4B7036-003F-239D-E990-72F03D3E6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D328-87EE-436F-AEE3-CE2C62EADAA4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36D6A8-A779-B111-2C31-4A43962B9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0A532C-7419-230B-13BB-B9C06043E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8DB2-1A5C-49C1-A1EB-93EAC0A32A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30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eografi-noter.dk/hf-geografi-klimaforandringer.asp#feedback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0629D-788B-BE8A-DC0D-2080ECD6FD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Feedback i klimasystemet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09DBD0D-9BA5-B6E7-0D27-036847496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En kort gennemgang </a:t>
            </a:r>
          </a:p>
        </p:txBody>
      </p:sp>
    </p:spTree>
    <p:extLst>
      <p:ext uri="{BB962C8B-B14F-4D97-AF65-F5344CB8AC3E}">
        <p14:creationId xmlns:p14="http://schemas.microsoft.com/office/powerpoint/2010/main" val="363312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84E1-893F-FC89-454A-DB1AF92F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0" y="740907"/>
            <a:ext cx="1136332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D8329B8-2C4B-F94D-1E45-60C0BF63AF5C}"/>
              </a:ext>
            </a:extLst>
          </p:cNvPr>
          <p:cNvSpPr txBox="1"/>
          <p:nvPr/>
        </p:nvSpPr>
        <p:spPr>
          <a:xfrm>
            <a:off x="2918655" y="0"/>
            <a:ext cx="6354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/>
              <a:t>Feedback fra isafsmeltningen </a:t>
            </a:r>
          </a:p>
        </p:txBody>
      </p:sp>
      <p:pic>
        <p:nvPicPr>
          <p:cNvPr id="6" name="Grafik 5" descr="Badge Stop med at følge med massiv udfyldning">
            <a:extLst>
              <a:ext uri="{FF2B5EF4-FFF2-40B4-BE49-F238E27FC236}">
                <a16:creationId xmlns:a16="http://schemas.microsoft.com/office/drawing/2014/main" id="{AEB82FF6-E38A-DFAF-D68F-82ACE090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4433" y="128380"/>
            <a:ext cx="451125" cy="451125"/>
          </a:xfrm>
          <a:prstGeom prst="rect">
            <a:avLst/>
          </a:prstGeom>
        </p:spPr>
      </p:pic>
      <p:pic>
        <p:nvPicPr>
          <p:cNvPr id="10" name="Grafik 9" descr="Badge Følg med massiv udfyldning">
            <a:extLst>
              <a:ext uri="{FF2B5EF4-FFF2-40B4-BE49-F238E27FC236}">
                <a16:creationId xmlns:a16="http://schemas.microsoft.com/office/drawing/2014/main" id="{358E169A-393A-E237-A6CE-F82D8B656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1208" y="5665968"/>
            <a:ext cx="451125" cy="451125"/>
          </a:xfrm>
          <a:prstGeom prst="rect">
            <a:avLst/>
          </a:prstGeom>
        </p:spPr>
      </p:pic>
      <p:pic>
        <p:nvPicPr>
          <p:cNvPr id="11" name="Grafik 10" descr="Badge Stop med at følge med massiv udfyldning">
            <a:extLst>
              <a:ext uri="{FF2B5EF4-FFF2-40B4-BE49-F238E27FC236}">
                <a16:creationId xmlns:a16="http://schemas.microsoft.com/office/drawing/2014/main" id="{AD969E8B-51CE-3A8E-507F-E47FA7DA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8522" y="1469443"/>
            <a:ext cx="451125" cy="451125"/>
          </a:xfrm>
          <a:prstGeom prst="rect">
            <a:avLst/>
          </a:prstGeom>
        </p:spPr>
      </p:pic>
      <p:pic>
        <p:nvPicPr>
          <p:cNvPr id="12" name="Grafik 11" descr="Badge Følg med massiv udfyldning">
            <a:extLst>
              <a:ext uri="{FF2B5EF4-FFF2-40B4-BE49-F238E27FC236}">
                <a16:creationId xmlns:a16="http://schemas.microsoft.com/office/drawing/2014/main" id="{072EBAB6-D7EF-00C5-F1A5-E116DFA51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1560" y="5012165"/>
            <a:ext cx="451125" cy="451125"/>
          </a:xfrm>
          <a:prstGeom prst="rect">
            <a:avLst/>
          </a:prstGeom>
        </p:spPr>
      </p:pic>
      <p:pic>
        <p:nvPicPr>
          <p:cNvPr id="13" name="Grafik 12" descr="Badge Følg med massiv udfyldning">
            <a:extLst>
              <a:ext uri="{FF2B5EF4-FFF2-40B4-BE49-F238E27FC236}">
                <a16:creationId xmlns:a16="http://schemas.microsoft.com/office/drawing/2014/main" id="{D125D40A-0D3E-9ABB-58A6-C501DB26E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8824" y="4887550"/>
            <a:ext cx="451125" cy="451125"/>
          </a:xfrm>
          <a:prstGeom prst="rect">
            <a:avLst/>
          </a:prstGeom>
        </p:spPr>
      </p:pic>
      <p:pic>
        <p:nvPicPr>
          <p:cNvPr id="14" name="Grafik 13" descr="Badge Følg med massiv udfyldning">
            <a:extLst>
              <a:ext uri="{FF2B5EF4-FFF2-40B4-BE49-F238E27FC236}">
                <a16:creationId xmlns:a16="http://schemas.microsoft.com/office/drawing/2014/main" id="{E40F45D4-1ACD-3070-484C-A84E9B765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9806" y="3475231"/>
            <a:ext cx="451125" cy="451125"/>
          </a:xfrm>
          <a:prstGeom prst="rect">
            <a:avLst/>
          </a:prstGeom>
        </p:spPr>
      </p:pic>
      <p:pic>
        <p:nvPicPr>
          <p:cNvPr id="15" name="Grafik 14" descr="Badge Følg med massiv udfyldning">
            <a:extLst>
              <a:ext uri="{FF2B5EF4-FFF2-40B4-BE49-F238E27FC236}">
                <a16:creationId xmlns:a16="http://schemas.microsoft.com/office/drawing/2014/main" id="{5C0AA47C-CC5C-E62A-9451-857D6146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24747" y="5012165"/>
            <a:ext cx="451125" cy="451125"/>
          </a:xfrm>
          <a:prstGeom prst="rect">
            <a:avLst/>
          </a:prstGeom>
        </p:spPr>
      </p:pic>
      <p:pic>
        <p:nvPicPr>
          <p:cNvPr id="16" name="Grafik 15" descr="Badge Følg med massiv udfyldning">
            <a:extLst>
              <a:ext uri="{FF2B5EF4-FFF2-40B4-BE49-F238E27FC236}">
                <a16:creationId xmlns:a16="http://schemas.microsoft.com/office/drawing/2014/main" id="{08B4171C-A593-3D3D-EDC6-FAB039FE0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18651" y="128380"/>
            <a:ext cx="451125" cy="4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84E1-893F-FC89-454A-DB1AF92F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0" y="740907"/>
            <a:ext cx="1136332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D8329B8-2C4B-F94D-1E45-60C0BF63AF5C}"/>
              </a:ext>
            </a:extLst>
          </p:cNvPr>
          <p:cNvSpPr txBox="1"/>
          <p:nvPr/>
        </p:nvSpPr>
        <p:spPr>
          <a:xfrm>
            <a:off x="2918655" y="0"/>
            <a:ext cx="6354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/>
              <a:t>Feedback fra isafsmeltningen </a:t>
            </a:r>
          </a:p>
        </p:txBody>
      </p:sp>
      <p:pic>
        <p:nvPicPr>
          <p:cNvPr id="6" name="Grafik 5" descr="Badge Stop med at følge med massiv udfyldning">
            <a:extLst>
              <a:ext uri="{FF2B5EF4-FFF2-40B4-BE49-F238E27FC236}">
                <a16:creationId xmlns:a16="http://schemas.microsoft.com/office/drawing/2014/main" id="{AEB82FF6-E38A-DFAF-D68F-82ACE090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4433" y="128380"/>
            <a:ext cx="451125" cy="451125"/>
          </a:xfrm>
          <a:prstGeom prst="rect">
            <a:avLst/>
          </a:prstGeom>
        </p:spPr>
      </p:pic>
      <p:pic>
        <p:nvPicPr>
          <p:cNvPr id="10" name="Grafik 9" descr="Badge Følg med massiv udfyldning">
            <a:extLst>
              <a:ext uri="{FF2B5EF4-FFF2-40B4-BE49-F238E27FC236}">
                <a16:creationId xmlns:a16="http://schemas.microsoft.com/office/drawing/2014/main" id="{358E169A-393A-E237-A6CE-F82D8B656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1208" y="5665968"/>
            <a:ext cx="451125" cy="451125"/>
          </a:xfrm>
          <a:prstGeom prst="rect">
            <a:avLst/>
          </a:prstGeom>
        </p:spPr>
      </p:pic>
      <p:pic>
        <p:nvPicPr>
          <p:cNvPr id="11" name="Grafik 10" descr="Badge Stop med at følge med massiv udfyldning">
            <a:extLst>
              <a:ext uri="{FF2B5EF4-FFF2-40B4-BE49-F238E27FC236}">
                <a16:creationId xmlns:a16="http://schemas.microsoft.com/office/drawing/2014/main" id="{AD969E8B-51CE-3A8E-507F-E47FA7DA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8522" y="1469443"/>
            <a:ext cx="451125" cy="451125"/>
          </a:xfrm>
          <a:prstGeom prst="rect">
            <a:avLst/>
          </a:prstGeom>
        </p:spPr>
      </p:pic>
      <p:pic>
        <p:nvPicPr>
          <p:cNvPr id="12" name="Grafik 11" descr="Badge Følg med massiv udfyldning">
            <a:extLst>
              <a:ext uri="{FF2B5EF4-FFF2-40B4-BE49-F238E27FC236}">
                <a16:creationId xmlns:a16="http://schemas.microsoft.com/office/drawing/2014/main" id="{072EBAB6-D7EF-00C5-F1A5-E116DFA51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1560" y="5012165"/>
            <a:ext cx="451125" cy="451125"/>
          </a:xfrm>
          <a:prstGeom prst="rect">
            <a:avLst/>
          </a:prstGeom>
        </p:spPr>
      </p:pic>
      <p:pic>
        <p:nvPicPr>
          <p:cNvPr id="13" name="Grafik 12" descr="Badge Følg med massiv udfyldning">
            <a:extLst>
              <a:ext uri="{FF2B5EF4-FFF2-40B4-BE49-F238E27FC236}">
                <a16:creationId xmlns:a16="http://schemas.microsoft.com/office/drawing/2014/main" id="{D125D40A-0D3E-9ABB-58A6-C501DB26E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8824" y="4887550"/>
            <a:ext cx="451125" cy="451125"/>
          </a:xfrm>
          <a:prstGeom prst="rect">
            <a:avLst/>
          </a:prstGeom>
        </p:spPr>
      </p:pic>
      <p:pic>
        <p:nvPicPr>
          <p:cNvPr id="14" name="Grafik 13" descr="Badge Følg med massiv udfyldning">
            <a:extLst>
              <a:ext uri="{FF2B5EF4-FFF2-40B4-BE49-F238E27FC236}">
                <a16:creationId xmlns:a16="http://schemas.microsoft.com/office/drawing/2014/main" id="{E40F45D4-1ACD-3070-484C-A84E9B765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9806" y="3475231"/>
            <a:ext cx="451125" cy="451125"/>
          </a:xfrm>
          <a:prstGeom prst="rect">
            <a:avLst/>
          </a:prstGeom>
        </p:spPr>
      </p:pic>
      <p:pic>
        <p:nvPicPr>
          <p:cNvPr id="15" name="Grafik 14" descr="Badge Følg med massiv udfyldning">
            <a:extLst>
              <a:ext uri="{FF2B5EF4-FFF2-40B4-BE49-F238E27FC236}">
                <a16:creationId xmlns:a16="http://schemas.microsoft.com/office/drawing/2014/main" id="{5C0AA47C-CC5C-E62A-9451-857D6146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24747" y="5012165"/>
            <a:ext cx="451125" cy="451125"/>
          </a:xfrm>
          <a:prstGeom prst="rect">
            <a:avLst/>
          </a:prstGeom>
        </p:spPr>
      </p:pic>
      <p:pic>
        <p:nvPicPr>
          <p:cNvPr id="16" name="Grafik 15" descr="Badge Følg med massiv udfyldning">
            <a:extLst>
              <a:ext uri="{FF2B5EF4-FFF2-40B4-BE49-F238E27FC236}">
                <a16:creationId xmlns:a16="http://schemas.microsoft.com/office/drawing/2014/main" id="{08B4171C-A593-3D3D-EDC6-FAB039FE0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18651" y="128380"/>
            <a:ext cx="451125" cy="45112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C7D835F-BE22-AD0B-C1F6-B4AED52A3D68}"/>
              </a:ext>
            </a:extLst>
          </p:cNvPr>
          <p:cNvSpPr txBox="1"/>
          <p:nvPr/>
        </p:nvSpPr>
        <p:spPr>
          <a:xfrm>
            <a:off x="1966584" y="2081643"/>
            <a:ext cx="912897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3600" dirty="0"/>
              <a:t>Is afsmeltningen fører altså til øget opvarmning </a:t>
            </a:r>
            <a:br>
              <a:rPr lang="da-DK" sz="3600" dirty="0"/>
            </a:br>
            <a:r>
              <a:rPr lang="da-DK" sz="3600" dirty="0"/>
              <a:t>Dette kaldes </a:t>
            </a:r>
            <a:r>
              <a:rPr lang="da-DK" sz="3600" b="1" u="sng" dirty="0"/>
              <a:t>POSITIV</a:t>
            </a:r>
            <a:r>
              <a:rPr lang="da-DK" sz="3600" dirty="0"/>
              <a:t> FEEDBACK </a:t>
            </a:r>
            <a:br>
              <a:rPr lang="da-DK" sz="3600" dirty="0"/>
            </a:br>
            <a:r>
              <a:rPr lang="da-DK" sz="3600" dirty="0"/>
              <a:t>da processen (global opvarmning) forstærkes</a:t>
            </a:r>
          </a:p>
        </p:txBody>
      </p:sp>
    </p:spTree>
    <p:extLst>
      <p:ext uri="{BB962C8B-B14F-4D97-AF65-F5344CB8AC3E}">
        <p14:creationId xmlns:p14="http://schemas.microsoft.com/office/powerpoint/2010/main" val="21554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rming in part of Antarctic peninsula may have hit new record high | CBC.ca">
            <a:extLst>
              <a:ext uri="{FF2B5EF4-FFF2-40B4-BE49-F238E27FC236}">
                <a16:creationId xmlns:a16="http://schemas.microsoft.com/office/drawing/2014/main" id="{96079FB1-E106-4D12-9AEF-9FC59A0D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69310"/>
            <a:ext cx="9704388" cy="54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arming in part of Antarctic peninsula may have hit new record high | CBC.ca">
            <a:extLst>
              <a:ext uri="{FF2B5EF4-FFF2-40B4-BE49-F238E27FC236}">
                <a16:creationId xmlns:a16="http://schemas.microsoft.com/office/drawing/2014/main" id="{D2FEE082-914E-45AB-AE9A-6AF4A55A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85850" y="-25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Feedback ved isafsmeltningen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4818727" y="1327069"/>
            <a:ext cx="536135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/>
              <a:t>Isen / sneens hvide farve har høj albedoeffekt</a:t>
            </a:r>
            <a:br>
              <a:rPr lang="da-DK" dirty="0"/>
            </a:br>
            <a:r>
              <a:rPr lang="da-DK" dirty="0"/>
              <a:t>dvs. at sollyset reflekteres og dermed ikke </a:t>
            </a:r>
            <a:br>
              <a:rPr lang="da-DK" dirty="0"/>
            </a:br>
            <a:r>
              <a:rPr lang="da-DK" dirty="0"/>
              <a:t>opvarmer jorden / atmosfæren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E44F6F8-693C-4B08-97EF-81877C020936}"/>
              </a:ext>
            </a:extLst>
          </p:cNvPr>
          <p:cNvSpPr txBox="1"/>
          <p:nvPr/>
        </p:nvSpPr>
        <p:spPr>
          <a:xfrm>
            <a:off x="8810886" y="4724790"/>
            <a:ext cx="279089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Positiv feedback 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da processen (opvarmning) </a:t>
            </a:r>
            <a:br>
              <a:rPr lang="da-DK" dirty="0"/>
            </a:br>
            <a:r>
              <a:rPr lang="da-DK" dirty="0"/>
              <a:t>nu forstærkes</a:t>
            </a:r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9E799604-E1E4-45A0-8F19-73E8FABEF92F}"/>
              </a:ext>
            </a:extLst>
          </p:cNvPr>
          <p:cNvSpPr/>
          <p:nvPr/>
        </p:nvSpPr>
        <p:spPr>
          <a:xfrm rot="18832055">
            <a:off x="2796593" y="1205764"/>
            <a:ext cx="1795946" cy="10238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Albedo </a:t>
            </a:r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1BDBF7FC-1806-47B8-BDDD-4B122B31E8B6}"/>
              </a:ext>
            </a:extLst>
          </p:cNvPr>
          <p:cNvSpPr/>
          <p:nvPr/>
        </p:nvSpPr>
        <p:spPr>
          <a:xfrm rot="2705567">
            <a:off x="1194087" y="1388247"/>
            <a:ext cx="1795946" cy="10512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Kortbølget indstråling</a:t>
            </a: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2FF7852A-9056-4CDF-94E4-3C86065CBA9E}"/>
              </a:ext>
            </a:extLst>
          </p:cNvPr>
          <p:cNvSpPr/>
          <p:nvPr/>
        </p:nvSpPr>
        <p:spPr>
          <a:xfrm rot="2705567">
            <a:off x="4875633" y="4291653"/>
            <a:ext cx="1795946" cy="10512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Kortbølget indstråling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E17ABA1-DC13-4E67-A5DB-044EC254CFB9}"/>
              </a:ext>
            </a:extLst>
          </p:cNvPr>
          <p:cNvSpPr txBox="1"/>
          <p:nvPr/>
        </p:nvSpPr>
        <p:spPr>
          <a:xfrm>
            <a:off x="4353279" y="5742234"/>
            <a:ext cx="4248534" cy="646331"/>
          </a:xfrm>
          <a:prstGeom prst="rect">
            <a:avLst/>
          </a:prstGeom>
          <a:solidFill>
            <a:srgbClr val="FFC000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Den mørke overflade absorberer solstråling</a:t>
            </a:r>
            <a:br>
              <a:rPr lang="da-DK" dirty="0"/>
            </a:br>
            <a:r>
              <a:rPr lang="da-DK" dirty="0"/>
              <a:t>og opvarmer jorden </a:t>
            </a:r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324AF5E7-1172-4061-9104-9788FE226299}"/>
              </a:ext>
            </a:extLst>
          </p:cNvPr>
          <p:cNvSpPr/>
          <p:nvPr/>
        </p:nvSpPr>
        <p:spPr>
          <a:xfrm rot="18832055">
            <a:off x="6461062" y="3760519"/>
            <a:ext cx="2008502" cy="14827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chemeClr val="bg1"/>
                </a:solidFill>
              </a:rPr>
              <a:t>Langbølget</a:t>
            </a:r>
            <a:r>
              <a:rPr lang="da-DK" dirty="0">
                <a:solidFill>
                  <a:schemeClr val="bg1"/>
                </a:solidFill>
              </a:rPr>
              <a:t> varmestråling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9" name="Grafik 18" descr="Badge 1">
            <a:extLst>
              <a:ext uri="{FF2B5EF4-FFF2-40B4-BE49-F238E27FC236}">
                <a16:creationId xmlns:a16="http://schemas.microsoft.com/office/drawing/2014/main" id="{C6647703-B648-4BD9-8021-A1857AB9D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924" y="1074800"/>
            <a:ext cx="683924" cy="683924"/>
          </a:xfrm>
          <a:prstGeom prst="rect">
            <a:avLst/>
          </a:prstGeom>
        </p:spPr>
      </p:pic>
      <p:pic>
        <p:nvPicPr>
          <p:cNvPr id="21" name="Grafik 20" descr="Badge">
            <a:extLst>
              <a:ext uri="{FF2B5EF4-FFF2-40B4-BE49-F238E27FC236}">
                <a16:creationId xmlns:a16="http://schemas.microsoft.com/office/drawing/2014/main" id="{79065668-B67C-410D-B3A2-8AEFBADF4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4867" y="3751817"/>
            <a:ext cx="716824" cy="716824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6841FF57-3FAD-488F-B08A-A53B43876093}"/>
              </a:ext>
            </a:extLst>
          </p:cNvPr>
          <p:cNvSpPr txBox="1"/>
          <p:nvPr/>
        </p:nvSpPr>
        <p:spPr>
          <a:xfrm>
            <a:off x="8360968" y="3709478"/>
            <a:ext cx="359386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Nu tilføres atmosfæren mere varme </a:t>
            </a:r>
          </a:p>
        </p:txBody>
      </p:sp>
      <p:sp>
        <p:nvSpPr>
          <p:cNvPr id="23" name="Pladsholder til dato 22">
            <a:extLst>
              <a:ext uri="{FF2B5EF4-FFF2-40B4-BE49-F238E27FC236}">
                <a16:creationId xmlns:a16="http://schemas.microsoft.com/office/drawing/2014/main" id="{FCC49260-1654-481E-87E5-DC5E187B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6169-A4F8-4B40-9C32-6AB1630AB65E}" type="datetime1">
              <a:rPr lang="da-DK" smtClean="0"/>
              <a:t>30-11-2023</a:t>
            </a:fld>
            <a:endParaRPr lang="da-DK"/>
          </a:p>
        </p:txBody>
      </p:sp>
      <p:sp>
        <p:nvSpPr>
          <p:cNvPr id="24" name="Pladsholder til sidefod 23">
            <a:extLst>
              <a:ext uri="{FF2B5EF4-FFF2-40B4-BE49-F238E27FC236}">
                <a16:creationId xmlns:a16="http://schemas.microsoft.com/office/drawing/2014/main" id="{E58AD007-A0A1-4360-917D-CA5A677C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© Otto Leholt | www.hf-kurset.dk/otto/georafi/</a:t>
            </a:r>
            <a:endParaRPr lang="da-DK" dirty="0"/>
          </a:p>
        </p:txBody>
      </p:sp>
      <p:sp>
        <p:nvSpPr>
          <p:cNvPr id="25" name="Pladsholder til slidenummer 24">
            <a:extLst>
              <a:ext uri="{FF2B5EF4-FFF2-40B4-BE49-F238E27FC236}">
                <a16:creationId xmlns:a16="http://schemas.microsoft.com/office/drawing/2014/main" id="{EC9AD164-1307-43EB-8501-493FB547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4528-FC9A-4581-B345-3F25B19879A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79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8" grpId="0" animBg="1"/>
      <p:bldP spid="9" grpId="0" animBg="1"/>
      <p:bldP spid="12" grpId="0" animBg="1"/>
      <p:bldP spid="14" grpId="0" animBg="1"/>
      <p:bldP spid="1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1E9D1-61CC-211E-809D-7A88A1C9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35" y="624689"/>
            <a:ext cx="10515600" cy="316640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Se flere eksempler på feedback på </a:t>
            </a:r>
            <a:br>
              <a:rPr lang="da-DK" dirty="0"/>
            </a:br>
            <a:r>
              <a:rPr lang="da-DK" dirty="0">
                <a:hlinkClick r:id="rId2"/>
              </a:rPr>
              <a:t>Klimaforandringer, global opvarmning og CO2, datagrundlag og holdninger (geografi-noter.dk)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175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84E1-893F-FC89-454A-DB1AF92F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71475"/>
            <a:ext cx="1136332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5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AA9B6-46A9-41D2-0C29-7E0FC4EB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 og jordens klima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D716085-C69A-606E-CD48-2791F6D5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99" y="1989453"/>
            <a:ext cx="5341004" cy="39388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F207460-78A4-C19A-21F1-0AACEA429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518" y="1989453"/>
            <a:ext cx="5652594" cy="39388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50FF930-1C89-9286-C70D-86C68B663163}"/>
              </a:ext>
            </a:extLst>
          </p:cNvPr>
          <p:cNvSpPr txBox="1"/>
          <p:nvPr/>
        </p:nvSpPr>
        <p:spPr>
          <a:xfrm>
            <a:off x="986828" y="1506022"/>
            <a:ext cx="45255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CO</a:t>
            </a:r>
            <a:r>
              <a:rPr lang="da-DK" baseline="-25000" dirty="0"/>
              <a:t>2 </a:t>
            </a:r>
            <a:r>
              <a:rPr lang="da-DK" dirty="0"/>
              <a:t> koncentrationen i atmosfæren 1958-2020</a:t>
            </a:r>
            <a:endParaRPr lang="da-DK" baseline="-250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657CE90-7D1F-59D4-A79F-D7656A002733}"/>
              </a:ext>
            </a:extLst>
          </p:cNvPr>
          <p:cNvSpPr txBox="1"/>
          <p:nvPr/>
        </p:nvSpPr>
        <p:spPr>
          <a:xfrm>
            <a:off x="6444559" y="1506022"/>
            <a:ext cx="46536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Temperaturafvigelse fra ‘normalen’ 1850-2023</a:t>
            </a:r>
            <a:endParaRPr lang="da-DK" baseline="-25000" dirty="0"/>
          </a:p>
        </p:txBody>
      </p:sp>
      <p:sp>
        <p:nvSpPr>
          <p:cNvPr id="10" name="Pil: bøjet opad 9">
            <a:extLst>
              <a:ext uri="{FF2B5EF4-FFF2-40B4-BE49-F238E27FC236}">
                <a16:creationId xmlns:a16="http://schemas.microsoft.com/office/drawing/2014/main" id="{E76E2E8B-4FFE-65D0-B9A0-D02DA9DEFF76}"/>
              </a:ext>
            </a:extLst>
          </p:cNvPr>
          <p:cNvSpPr/>
          <p:nvPr/>
        </p:nvSpPr>
        <p:spPr>
          <a:xfrm>
            <a:off x="3249595" y="4768312"/>
            <a:ext cx="6899340" cy="72962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F3353E9-C5DD-3CAC-A095-889DE438139A}"/>
              </a:ext>
            </a:extLst>
          </p:cNvPr>
          <p:cNvSpPr txBox="1"/>
          <p:nvPr/>
        </p:nvSpPr>
        <p:spPr>
          <a:xfrm>
            <a:off x="3431264" y="4337983"/>
            <a:ext cx="7561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Årsag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DECA35B-C7ED-B8DD-D25E-CD20EB22950A}"/>
              </a:ext>
            </a:extLst>
          </p:cNvPr>
          <p:cNvSpPr txBox="1"/>
          <p:nvPr/>
        </p:nvSpPr>
        <p:spPr>
          <a:xfrm>
            <a:off x="10237961" y="4288633"/>
            <a:ext cx="10118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Virkning 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07906184-8AD2-2262-BB78-3ADAE4937666}"/>
              </a:ext>
            </a:extLst>
          </p:cNvPr>
          <p:cNvGrpSpPr/>
          <p:nvPr/>
        </p:nvGrpSpPr>
        <p:grpSpPr>
          <a:xfrm>
            <a:off x="9513748" y="5554987"/>
            <a:ext cx="1775859" cy="839973"/>
            <a:chOff x="9513748" y="5554987"/>
            <a:chExt cx="1775859" cy="839973"/>
          </a:xfrm>
        </p:grpSpPr>
        <p:sp>
          <p:nvSpPr>
            <p:cNvPr id="9" name="Venstre klammeparentes 8">
              <a:extLst>
                <a:ext uri="{FF2B5EF4-FFF2-40B4-BE49-F238E27FC236}">
                  <a16:creationId xmlns:a16="http://schemas.microsoft.com/office/drawing/2014/main" id="{B58C3403-8024-5949-4BA8-109BCCE50DA5}"/>
                </a:ext>
              </a:extLst>
            </p:cNvPr>
            <p:cNvSpPr/>
            <p:nvPr/>
          </p:nvSpPr>
          <p:spPr>
            <a:xfrm rot="16200000">
              <a:off x="10157988" y="4910747"/>
              <a:ext cx="487379" cy="1775859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3AE58A7D-0BF4-012D-1D0F-45A2EB6D2B89}"/>
                </a:ext>
              </a:extLst>
            </p:cNvPr>
            <p:cNvSpPr txBox="1"/>
            <p:nvPr/>
          </p:nvSpPr>
          <p:spPr>
            <a:xfrm>
              <a:off x="9806001" y="6025628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1960-2020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E084A4A7-52C4-1F47-2901-5098E3BEDE92}"/>
              </a:ext>
            </a:extLst>
          </p:cNvPr>
          <p:cNvGrpSpPr/>
          <p:nvPr/>
        </p:nvGrpSpPr>
        <p:grpSpPr>
          <a:xfrm>
            <a:off x="8175648" y="2863272"/>
            <a:ext cx="1179600" cy="1844043"/>
            <a:chOff x="8175648" y="2863272"/>
            <a:chExt cx="1179600" cy="1844043"/>
          </a:xfrm>
        </p:grpSpPr>
        <p:sp>
          <p:nvSpPr>
            <p:cNvPr id="15" name="Venstre klammeparentes 14">
              <a:extLst>
                <a:ext uri="{FF2B5EF4-FFF2-40B4-BE49-F238E27FC236}">
                  <a16:creationId xmlns:a16="http://schemas.microsoft.com/office/drawing/2014/main" id="{CEBD2DAC-CDDE-2E45-A0CE-7755865962EF}"/>
                </a:ext>
              </a:extLst>
            </p:cNvPr>
            <p:cNvSpPr/>
            <p:nvPr/>
          </p:nvSpPr>
          <p:spPr>
            <a:xfrm>
              <a:off x="9028783" y="2863272"/>
              <a:ext cx="326465" cy="1844043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F26DFE74-6588-3CF9-CBAA-7DB3C64A8702}"/>
                </a:ext>
              </a:extLst>
            </p:cNvPr>
            <p:cNvSpPr txBox="1"/>
            <p:nvPr/>
          </p:nvSpPr>
          <p:spPr>
            <a:xfrm>
              <a:off x="8175648" y="3600627"/>
              <a:ext cx="72487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da-DK" dirty="0"/>
                <a:t>+ 1°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3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C5024-DA45-1E30-ED52-68944F4E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-516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Hvorfor bekymre sig for 420 ppm CO2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00037-182F-F1E0-3A4D-8DC39AE9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72" y="1581150"/>
            <a:ext cx="66675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DA4AA57-D55F-DC26-30A2-03C00E6705C4}"/>
              </a:ext>
            </a:extLst>
          </p:cNvPr>
          <p:cNvSpPr txBox="1"/>
          <p:nvPr/>
        </p:nvSpPr>
        <p:spPr>
          <a:xfrm>
            <a:off x="3657977" y="1140381"/>
            <a:ext cx="541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420ppm = 0,04 % af atmosfærens gasser </a:t>
            </a:r>
          </a:p>
        </p:txBody>
      </p:sp>
      <p:sp>
        <p:nvSpPr>
          <p:cNvPr id="5" name="Venstre klammeparentes 4">
            <a:extLst>
              <a:ext uri="{FF2B5EF4-FFF2-40B4-BE49-F238E27FC236}">
                <a16:creationId xmlns:a16="http://schemas.microsoft.com/office/drawing/2014/main" id="{6AA78EE1-5CFD-91CE-55D4-4014769EDF26}"/>
              </a:ext>
            </a:extLst>
          </p:cNvPr>
          <p:cNvSpPr/>
          <p:nvPr/>
        </p:nvSpPr>
        <p:spPr>
          <a:xfrm>
            <a:off x="3456537" y="2249786"/>
            <a:ext cx="206721" cy="12041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CE31857-9651-93E3-7D15-8975C500A8D0}"/>
              </a:ext>
            </a:extLst>
          </p:cNvPr>
          <p:cNvSpPr txBox="1"/>
          <p:nvPr/>
        </p:nvSpPr>
        <p:spPr>
          <a:xfrm>
            <a:off x="198940" y="2067011"/>
            <a:ext cx="320139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Fordi atmosfærens </a:t>
            </a:r>
            <a:br>
              <a:rPr lang="da-DK" sz="2400" dirty="0"/>
            </a:br>
            <a:r>
              <a:rPr lang="da-DK" sz="2400" dirty="0"/>
              <a:t>CO</a:t>
            </a:r>
            <a:r>
              <a:rPr lang="da-DK" sz="2400" baseline="-25000" dirty="0"/>
              <a:t>2</a:t>
            </a:r>
            <a:r>
              <a:rPr lang="da-DK" sz="2400" dirty="0"/>
              <a:t> koncentration i de </a:t>
            </a:r>
            <a:br>
              <a:rPr lang="da-DK" sz="2400" dirty="0"/>
            </a:br>
            <a:r>
              <a:rPr lang="da-DK" sz="2400" dirty="0"/>
              <a:t>sidste 400.000 år ikke</a:t>
            </a:r>
            <a:br>
              <a:rPr lang="da-DK" sz="2400" dirty="0"/>
            </a:br>
            <a:r>
              <a:rPr lang="da-DK" sz="2400" dirty="0"/>
              <a:t>har været over 300 ppm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DF85AEE-68AC-B7B4-11C8-CF897207A037}"/>
              </a:ext>
            </a:extLst>
          </p:cNvPr>
          <p:cNvSpPr txBox="1"/>
          <p:nvPr/>
        </p:nvSpPr>
        <p:spPr>
          <a:xfrm>
            <a:off x="5920967" y="2851841"/>
            <a:ext cx="212436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Naturlige variationer</a:t>
            </a:r>
          </a:p>
        </p:txBody>
      </p:sp>
    </p:spTree>
    <p:extLst>
      <p:ext uri="{BB962C8B-B14F-4D97-AF65-F5344CB8AC3E}">
        <p14:creationId xmlns:p14="http://schemas.microsoft.com/office/powerpoint/2010/main" val="424246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16062-9366-2551-363D-148FE332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Et lineært klimasystem …?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7BBF2-4DFF-366E-6E8E-5A03EBB17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54" y="1690688"/>
            <a:ext cx="3609975" cy="312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29709DF-032B-A339-DA0B-1EAC0B4D5DC2}"/>
              </a:ext>
            </a:extLst>
          </p:cNvPr>
          <p:cNvSpPr txBox="1"/>
          <p:nvPr/>
        </p:nvSpPr>
        <p:spPr>
          <a:xfrm rot="21042828">
            <a:off x="3369935" y="5446121"/>
            <a:ext cx="5015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i="1" dirty="0"/>
              <a:t>Keep it simple …stupid </a:t>
            </a:r>
            <a:r>
              <a:rPr lang="da-DK" sz="3600" dirty="0"/>
              <a:t>;-) </a:t>
            </a:r>
          </a:p>
        </p:txBody>
      </p:sp>
    </p:spTree>
    <p:extLst>
      <p:ext uri="{BB962C8B-B14F-4D97-AF65-F5344CB8AC3E}">
        <p14:creationId xmlns:p14="http://schemas.microsoft.com/office/powerpoint/2010/main" val="398755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F0183-A384-5E7C-624F-6177B21D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Et kaotisk klimasystem …</a:t>
            </a:r>
          </a:p>
        </p:txBody>
      </p:sp>
      <p:pic>
        <p:nvPicPr>
          <p:cNvPr id="3074" name="Picture 2" descr="Klimasystemet - nogle sammenhænge">
            <a:extLst>
              <a:ext uri="{FF2B5EF4-FFF2-40B4-BE49-F238E27FC236}">
                <a16:creationId xmlns:a16="http://schemas.microsoft.com/office/drawing/2014/main" id="{16F1DC32-46EA-1CA5-91D8-7291C6AA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12" y="1037734"/>
            <a:ext cx="6085388" cy="60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kado">
            <a:extLst>
              <a:ext uri="{FF2B5EF4-FFF2-40B4-BE49-F238E27FC236}">
                <a16:creationId xmlns:a16="http://schemas.microsoft.com/office/drawing/2014/main" id="{C4486FDD-D3E6-E915-9A14-36E47435B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8" y="2028825"/>
            <a:ext cx="45148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9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F0183-A384-5E7C-624F-6177B21D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Et kaotisk klimasystem … not so simple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D602773-7528-7134-1C7D-C66752CC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06" y="865235"/>
            <a:ext cx="9427015" cy="59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984D7D3-5E4B-E127-1161-4F80589D5AA9}"/>
              </a:ext>
            </a:extLst>
          </p:cNvPr>
          <p:cNvSpPr/>
          <p:nvPr/>
        </p:nvSpPr>
        <p:spPr>
          <a:xfrm>
            <a:off x="5712737" y="3286408"/>
            <a:ext cx="1394233" cy="70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1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EC83F-9C96-BA33-DCE0-DE632E82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Svar på ét spørgsmål eller to!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EB7B19F-4514-9F7D-A429-D53E6D1E9627}"/>
              </a:ext>
            </a:extLst>
          </p:cNvPr>
          <p:cNvSpPr txBox="1"/>
          <p:nvPr/>
        </p:nvSpPr>
        <p:spPr>
          <a:xfrm>
            <a:off x="1081951" y="2383185"/>
            <a:ext cx="10240753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4000" dirty="0"/>
              <a:t>Hvorfor anbefaler FN’s klimapanel</a:t>
            </a:r>
            <a:br>
              <a:rPr lang="da-DK" sz="4000" dirty="0"/>
            </a:br>
            <a:r>
              <a:rPr lang="da-DK" sz="4000" dirty="0"/>
              <a:t>at den globale temperaturstigning i det 21. årh., </a:t>
            </a:r>
            <a:br>
              <a:rPr lang="da-DK" sz="4000" dirty="0"/>
            </a:br>
            <a:r>
              <a:rPr lang="da-DK" sz="4000" dirty="0"/>
              <a:t>skal holdes under 2° C ? </a:t>
            </a:r>
          </a:p>
        </p:txBody>
      </p:sp>
    </p:spTree>
    <p:extLst>
      <p:ext uri="{BB962C8B-B14F-4D97-AF65-F5344CB8AC3E}">
        <p14:creationId xmlns:p14="http://schemas.microsoft.com/office/powerpoint/2010/main" val="29259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9A3FD-1583-72EC-AC1B-193EDE33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1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/>
              <a:t>1. Svar:</a:t>
            </a:r>
            <a:br>
              <a:rPr lang="da-DK" b="1" dirty="0"/>
            </a:br>
            <a:r>
              <a:rPr lang="da-DK" dirty="0"/>
              <a:t>2°C er ligger indenfor den </a:t>
            </a:r>
            <a:br>
              <a:rPr lang="da-DK" dirty="0"/>
            </a:br>
            <a:r>
              <a:rPr lang="da-DK" dirty="0"/>
              <a:t>normale / naturlige klimavariation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7D5A877-7AE8-659E-CBDA-0DC0D95F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71" y="1904323"/>
            <a:ext cx="66675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5C5AAE5D-1B60-4D3D-EE07-865A7CD4D984}"/>
              </a:ext>
            </a:extLst>
          </p:cNvPr>
          <p:cNvGrpSpPr/>
          <p:nvPr/>
        </p:nvGrpSpPr>
        <p:grpSpPr>
          <a:xfrm>
            <a:off x="286237" y="4964058"/>
            <a:ext cx="9400971" cy="646331"/>
            <a:chOff x="286237" y="4964058"/>
            <a:chExt cx="9400971" cy="646331"/>
          </a:xfrm>
        </p:grpSpPr>
        <p:cxnSp>
          <p:nvCxnSpPr>
            <p:cNvPr id="4" name="Lige forbindelse 3">
              <a:extLst>
                <a:ext uri="{FF2B5EF4-FFF2-40B4-BE49-F238E27FC236}">
                  <a16:creationId xmlns:a16="http://schemas.microsoft.com/office/drawing/2014/main" id="{2D422C6C-B672-93E0-C10E-E5AF25E9EFD4}"/>
                </a:ext>
              </a:extLst>
            </p:cNvPr>
            <p:cNvCxnSpPr/>
            <p:nvPr/>
          </p:nvCxnSpPr>
          <p:spPr>
            <a:xfrm>
              <a:off x="3114392" y="5287224"/>
              <a:ext cx="657281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CC375ED7-C2A4-83C2-E011-ED158CEACB2B}"/>
                </a:ext>
              </a:extLst>
            </p:cNvPr>
            <p:cNvSpPr txBox="1"/>
            <p:nvPr/>
          </p:nvSpPr>
          <p:spPr>
            <a:xfrm>
              <a:off x="286237" y="4964058"/>
              <a:ext cx="24205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0 = globale gennemsnit </a:t>
              </a:r>
              <a:br>
                <a:rPr lang="da-DK" dirty="0"/>
              </a:br>
              <a:r>
                <a:rPr lang="da-DK" dirty="0"/>
                <a:t>i dag på 15°C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3DB5E224-72DD-5D4A-FF26-566CF66E79E7}"/>
              </a:ext>
            </a:extLst>
          </p:cNvPr>
          <p:cNvGrpSpPr/>
          <p:nvPr/>
        </p:nvGrpSpPr>
        <p:grpSpPr>
          <a:xfrm>
            <a:off x="3797566" y="3828918"/>
            <a:ext cx="5733173" cy="1463143"/>
            <a:chOff x="3797566" y="3828918"/>
            <a:chExt cx="5733173" cy="1463143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71F3304-A300-F27A-6F03-C44E65DE8C48}"/>
                </a:ext>
              </a:extLst>
            </p:cNvPr>
            <p:cNvSpPr/>
            <p:nvPr/>
          </p:nvSpPr>
          <p:spPr>
            <a:xfrm>
              <a:off x="4282289" y="4885751"/>
              <a:ext cx="344032" cy="4046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44598F0-BEF0-9D48-C154-7107DD71E189}"/>
                </a:ext>
              </a:extLst>
            </p:cNvPr>
            <p:cNvSpPr/>
            <p:nvPr/>
          </p:nvSpPr>
          <p:spPr>
            <a:xfrm>
              <a:off x="5564301" y="4885751"/>
              <a:ext cx="344032" cy="4046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7C9538B-9874-262B-3F37-AEC1A72A0A54}"/>
                </a:ext>
              </a:extLst>
            </p:cNvPr>
            <p:cNvSpPr/>
            <p:nvPr/>
          </p:nvSpPr>
          <p:spPr>
            <a:xfrm>
              <a:off x="7241265" y="4887415"/>
              <a:ext cx="344032" cy="4046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5AFC20B-9059-18E1-BD50-BE40C71FA586}"/>
                </a:ext>
              </a:extLst>
            </p:cNvPr>
            <p:cNvSpPr/>
            <p:nvPr/>
          </p:nvSpPr>
          <p:spPr>
            <a:xfrm>
              <a:off x="9014692" y="4873550"/>
              <a:ext cx="344032" cy="4046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550220E6-59B4-7774-A616-11690D3B1CCB}"/>
                </a:ext>
              </a:extLst>
            </p:cNvPr>
            <p:cNvSpPr txBox="1"/>
            <p:nvPr/>
          </p:nvSpPr>
          <p:spPr>
            <a:xfrm>
              <a:off x="3797566" y="3828918"/>
              <a:ext cx="5733173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2400" dirty="0"/>
                <a:t>I tidligere mellemistider har det været 2-3 °C</a:t>
              </a:r>
              <a:br>
                <a:rPr lang="da-DK" sz="2400" dirty="0"/>
              </a:br>
              <a:r>
                <a:rPr lang="da-DK" sz="2400" dirty="0"/>
                <a:t>varmere end de 15 °C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8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62A32E4-D44A-322D-00CA-0B85EA75D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09" y="2326458"/>
            <a:ext cx="5238750" cy="40576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2E0B45-36CC-D962-CFF0-2A132F13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4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2. Svar : </a:t>
            </a:r>
            <a:br>
              <a:rPr lang="da-DK" dirty="0"/>
            </a:br>
            <a:r>
              <a:rPr lang="da-DK" dirty="0"/>
              <a:t>Feedback mekanismer i klimasystemet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75AAC87-6733-029B-5D53-955FCD11B65F}"/>
              </a:ext>
            </a:extLst>
          </p:cNvPr>
          <p:cNvSpPr txBox="1"/>
          <p:nvPr/>
        </p:nvSpPr>
        <p:spPr>
          <a:xfrm>
            <a:off x="2353901" y="1679052"/>
            <a:ext cx="76718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Opvarmningen kan blive </a:t>
            </a:r>
            <a:r>
              <a:rPr lang="da-DK" b="1" dirty="0"/>
              <a:t>selvforstærkende</a:t>
            </a:r>
            <a:r>
              <a:rPr lang="da-DK" dirty="0"/>
              <a:t> hvis f.eks. mere og mere is smelter: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34D570B-75FC-5138-A396-08B58F4288ED}"/>
              </a:ext>
            </a:extLst>
          </p:cNvPr>
          <p:cNvSpPr txBox="1"/>
          <p:nvPr/>
        </p:nvSpPr>
        <p:spPr>
          <a:xfrm rot="468954">
            <a:off x="7961728" y="2576559"/>
            <a:ext cx="3760197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En ukontrollabel og 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irreversibel feedback proces 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kan blive udløst</a:t>
            </a:r>
          </a:p>
        </p:txBody>
      </p:sp>
    </p:spTree>
    <p:extLst>
      <p:ext uri="{BB962C8B-B14F-4D97-AF65-F5344CB8AC3E}">
        <p14:creationId xmlns:p14="http://schemas.microsoft.com/office/powerpoint/2010/main" val="22025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315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Feedback i klimasystemet</vt:lpstr>
      <vt:lpstr>CO2 og jordens klima </vt:lpstr>
      <vt:lpstr>Hvorfor bekymre sig for 420 ppm CO2 ?</vt:lpstr>
      <vt:lpstr>Et lineært klimasystem …?</vt:lpstr>
      <vt:lpstr>Et kaotisk klimasystem …</vt:lpstr>
      <vt:lpstr>Et kaotisk klimasystem … not so simple </vt:lpstr>
      <vt:lpstr>Svar på ét spørgsmål eller to! </vt:lpstr>
      <vt:lpstr>1. Svar: 2°C er ligger indenfor den  normale / naturlige klimavariation</vt:lpstr>
      <vt:lpstr>2. Svar :  Feedback mekanismer i klimasystemet</vt:lpstr>
      <vt:lpstr>PowerPoint-præsentation</vt:lpstr>
      <vt:lpstr>PowerPoint-præsentation</vt:lpstr>
      <vt:lpstr>Feedback ved isafsmeltningen</vt:lpstr>
      <vt:lpstr>Se flere eksempler på feedback på  Klimaforandringer, global opvarmning og CO2, datagrundlag og holdninger (geografi-noter.dk)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 klimasystemet</dc:title>
  <dc:creator>otto leholt</dc:creator>
  <cp:lastModifiedBy>otto leholt</cp:lastModifiedBy>
  <cp:revision>5</cp:revision>
  <dcterms:created xsi:type="dcterms:W3CDTF">2023-11-30T07:31:51Z</dcterms:created>
  <dcterms:modified xsi:type="dcterms:W3CDTF">2023-11-30T08:43:11Z</dcterms:modified>
</cp:coreProperties>
</file>