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C2E750-8A24-49C0-BD6F-784FD589C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06FBD2-42CC-4060-8A5E-540FD9190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21C8BB4-8E85-4CA7-BD72-B2A70DB7B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CB0-8194-41CF-B8FE-BA1D5C1912C6}" type="datetimeFigureOut">
              <a:rPr lang="da-DK" smtClean="0"/>
              <a:t>24-02-2022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A4B110A-80B5-4784-A4F3-F1C0D94FB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DFBB651-9866-40DA-B6BB-C74B4B230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CEB0-4B62-4F67-9E39-FF691D544A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461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35BF8D-470A-493E-870C-F5DE65F11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685CA0B-1E68-4421-93AF-5315093FE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56007AA-7601-4160-9D5E-8522F6A67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CB0-8194-41CF-B8FE-BA1D5C1912C6}" type="datetimeFigureOut">
              <a:rPr lang="da-DK" smtClean="0"/>
              <a:t>24-02-2022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11144CF-1EDC-4115-9E1B-2F18FDB7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C4A04A5-C7D4-4309-9B5C-3F2C2B643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CEB0-4B62-4F67-9E39-FF691D544A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276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5882DAB-56C9-4A4E-AA80-315704FEA2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8EDBA03-9825-4AA0-9E63-CED49A88C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BFE319A-6C14-4109-9C74-5DFBC6D20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CB0-8194-41CF-B8FE-BA1D5C1912C6}" type="datetimeFigureOut">
              <a:rPr lang="da-DK" smtClean="0"/>
              <a:t>24-02-2022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7434B2F-F5C8-4C07-94AB-B64C12F6D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C61AFCB-3CE6-46E8-9AEE-DAAAF96B7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CEB0-4B62-4F67-9E39-FF691D544A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526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48B35F-1854-42B8-ABBC-89573384C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E13909D-92FA-4DC8-85F0-8DD2DADF8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0D4926B-5FE7-4DD9-BD1E-DD249594C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CB0-8194-41CF-B8FE-BA1D5C1912C6}" type="datetimeFigureOut">
              <a:rPr lang="da-DK" smtClean="0"/>
              <a:t>24-02-2022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0496628-2124-4FA4-9DC3-ED7DBEBB2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F2F725C-351E-413A-BC41-3C4D90CD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CEB0-4B62-4F67-9E39-FF691D544A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760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3140C9-A069-4007-BE7C-E84364792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E88572-3026-4681-A7D6-ABB61409F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243A104-FA21-4190-A19F-245FB13CA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CB0-8194-41CF-B8FE-BA1D5C1912C6}" type="datetimeFigureOut">
              <a:rPr lang="da-DK" smtClean="0"/>
              <a:t>24-02-2022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B5E2449-8B58-4498-BA17-9688DCAF0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4C0C89-A225-4B97-9C0C-2CE76A065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CEB0-4B62-4F67-9E39-FF691D544A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0556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D627C-83C2-4DFA-A280-5741ED65E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4F1C91-3C04-461A-A66D-51FA20B8C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53BAD3C-02E3-4A7C-9083-3BD5DE7AE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89962C6-A00C-43E5-BC13-8F4A09D9B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CB0-8194-41CF-B8FE-BA1D5C1912C6}" type="datetimeFigureOut">
              <a:rPr lang="da-DK" smtClean="0"/>
              <a:t>24-02-2022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D673D0B-00B8-43FB-A4E5-533128DF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E381B56-0884-4E30-9FB6-DCC52539C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CEB0-4B62-4F67-9E39-FF691D544A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737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4F5A8A-B820-4E90-9AE9-C3F8EF5AE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576AEC5-FDE1-4F8B-A299-D316956B3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90AEFA3-1736-49CC-A36C-D35A64ED3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2CD07CE-6537-4C1D-812E-881CC9396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0AC5510-E2B7-48A2-B412-7BD9312E2C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B4442C3-2C17-4930-9CEC-F5BB37877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CB0-8194-41CF-B8FE-BA1D5C1912C6}" type="datetimeFigureOut">
              <a:rPr lang="da-DK" smtClean="0"/>
              <a:t>24-02-2022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F5442AF-D4EE-4999-91C2-25EDF7EDE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34E96F7-A4D0-4E66-B6CB-C4E0D4005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CEB0-4B62-4F67-9E39-FF691D544A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95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216AAF-F533-4371-A214-52DB53D3C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6A29F07-6533-40B8-8C8D-82ADBC7C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CB0-8194-41CF-B8FE-BA1D5C1912C6}" type="datetimeFigureOut">
              <a:rPr lang="da-DK" smtClean="0"/>
              <a:t>24-02-2022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2C5BA1A-CED9-49C6-B6D6-FEC04B172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4645970-2CA3-4A07-B029-DA458621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CEB0-4B62-4F67-9E39-FF691D544A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728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8399531-36A5-4F13-B0C5-D9CF41AEC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CB0-8194-41CF-B8FE-BA1D5C1912C6}" type="datetimeFigureOut">
              <a:rPr lang="da-DK" smtClean="0"/>
              <a:t>24-02-2022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8C07586-E841-4FC1-813C-6439B4CD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774A67C-AFC7-4742-982B-7DFC1020B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CEB0-4B62-4F67-9E39-FF691D544A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937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2659CD-7649-42B7-8DE8-1CD8BFFD6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3C6F10C-3AE8-463F-8338-4922A2604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AEB9A04-A920-48FC-831B-756FA853C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159DEC8-D696-42CF-BCB8-B0ACACDF6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CB0-8194-41CF-B8FE-BA1D5C1912C6}" type="datetimeFigureOut">
              <a:rPr lang="da-DK" smtClean="0"/>
              <a:t>24-02-2022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96BA57B-3A7A-4061-8342-44A52524E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3899A2C-4F48-42E5-BDC5-4493CC4D2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CEB0-4B62-4F67-9E39-FF691D544A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266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662E8A-FA91-4576-8333-952719C75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773441A7-C2DA-4F25-8ECC-BA05D90FDB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8CAFCD7-D35E-463E-8B03-81249F203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83EF48E-FE33-4810-A472-8FD1FFFA3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D3CB0-8194-41CF-B8FE-BA1D5C1912C6}" type="datetimeFigureOut">
              <a:rPr lang="da-DK" smtClean="0"/>
              <a:t>24-02-2022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6776619-36B2-4AAA-8F8F-17B0C92C0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92A9298-643D-4D60-9C46-8199C522C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CEB0-4B62-4F67-9E39-FF691D544A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879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E64325F-7ADB-4844-9A7F-75D9EBC50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0F790C8-4EC8-4EB0-A412-E018F51C3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C3323B-4772-4A50-8663-5B6CC57560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D3CB0-8194-41CF-B8FE-BA1D5C1912C6}" type="datetimeFigureOut">
              <a:rPr lang="da-DK" smtClean="0"/>
              <a:t>24-02-2022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59AD1F1-D2B2-4137-9182-14736709D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806B8C-5663-4B02-9FF6-CF1F6B6554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1CEB0-4B62-4F67-9E39-FF691D544A9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727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81D162-ADC6-4270-B3DD-79EDF093C7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Demografisk analyse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AF604CB-B7F6-47BF-B750-A10443DF69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En vejledning til eksamensopgaven i demografi</a:t>
            </a:r>
          </a:p>
          <a:p>
            <a:r>
              <a:rPr lang="da-DK" dirty="0">
                <a:solidFill>
                  <a:schemeClr val="bg1">
                    <a:lumMod val="75000"/>
                  </a:schemeClr>
                </a:solidFill>
              </a:rPr>
              <a:t>Af Otto leholt (2022)</a:t>
            </a:r>
          </a:p>
        </p:txBody>
      </p:sp>
    </p:spTree>
    <p:extLst>
      <p:ext uri="{BB962C8B-B14F-4D97-AF65-F5344CB8AC3E}">
        <p14:creationId xmlns:p14="http://schemas.microsoft.com/office/powerpoint/2010/main" val="3543618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9A268-2AEB-4AEC-9238-15812A3B9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Beskrivelse af kurvediagrammerne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18917ED-616B-4A3D-8B92-E2E7F65E9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007" y="1942839"/>
            <a:ext cx="8448675" cy="44291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6" name="Lige pilforbindelse 5">
            <a:extLst>
              <a:ext uri="{FF2B5EF4-FFF2-40B4-BE49-F238E27FC236}">
                <a16:creationId xmlns:a16="http://schemas.microsoft.com/office/drawing/2014/main" id="{9676FBA5-8DE6-44B2-8BBD-FDF431B85A47}"/>
              </a:ext>
            </a:extLst>
          </p:cNvPr>
          <p:cNvCxnSpPr>
            <a:cxnSpLocks/>
          </p:cNvCxnSpPr>
          <p:nvPr/>
        </p:nvCxnSpPr>
        <p:spPr>
          <a:xfrm>
            <a:off x="2546718" y="3717673"/>
            <a:ext cx="0" cy="399495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e 9">
            <a:extLst>
              <a:ext uri="{FF2B5EF4-FFF2-40B4-BE49-F238E27FC236}">
                <a16:creationId xmlns:a16="http://schemas.microsoft.com/office/drawing/2014/main" id="{4053DF9F-C5AF-46FB-8064-D4B692BBFB58}"/>
              </a:ext>
            </a:extLst>
          </p:cNvPr>
          <p:cNvGrpSpPr/>
          <p:nvPr/>
        </p:nvGrpSpPr>
        <p:grpSpPr>
          <a:xfrm>
            <a:off x="2325949" y="1329606"/>
            <a:ext cx="7387701" cy="408310"/>
            <a:chOff x="2325949" y="1329606"/>
            <a:chExt cx="7387701" cy="408310"/>
          </a:xfrm>
        </p:grpSpPr>
        <p:cxnSp>
          <p:nvCxnSpPr>
            <p:cNvPr id="8" name="Lige pilforbindelse 7">
              <a:extLst>
                <a:ext uri="{FF2B5EF4-FFF2-40B4-BE49-F238E27FC236}">
                  <a16:creationId xmlns:a16="http://schemas.microsoft.com/office/drawing/2014/main" id="{C3804E1D-BA14-4EBA-B901-35369BB1EB91}"/>
                </a:ext>
              </a:extLst>
            </p:cNvPr>
            <p:cNvCxnSpPr>
              <a:cxnSpLocks/>
            </p:cNvCxnSpPr>
            <p:nvPr/>
          </p:nvCxnSpPr>
          <p:spPr>
            <a:xfrm>
              <a:off x="9713650" y="1329606"/>
              <a:ext cx="0" cy="399495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3B8925FC-B541-402F-9877-D1EA157991BD}"/>
                </a:ext>
              </a:extLst>
            </p:cNvPr>
            <p:cNvSpPr txBox="1"/>
            <p:nvPr/>
          </p:nvSpPr>
          <p:spPr>
            <a:xfrm>
              <a:off x="2325949" y="1368584"/>
              <a:ext cx="7214924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da-DK" b="1" dirty="0"/>
                <a:t>Befolkningstilvæksten</a:t>
              </a:r>
              <a:r>
                <a:rPr lang="da-DK" dirty="0"/>
                <a:t> aflæses som afstanden mellem fødsels – og dødsrate</a:t>
              </a:r>
            </a:p>
          </p:txBody>
        </p:sp>
      </p:grpSp>
      <p:cxnSp>
        <p:nvCxnSpPr>
          <p:cNvPr id="11" name="Lige pilforbindelse 10">
            <a:extLst>
              <a:ext uri="{FF2B5EF4-FFF2-40B4-BE49-F238E27FC236}">
                <a16:creationId xmlns:a16="http://schemas.microsoft.com/office/drawing/2014/main" id="{E00EB0F7-204F-45AE-B2FB-B0ECA300DC12}"/>
              </a:ext>
            </a:extLst>
          </p:cNvPr>
          <p:cNvCxnSpPr>
            <a:cxnSpLocks/>
          </p:cNvCxnSpPr>
          <p:nvPr/>
        </p:nvCxnSpPr>
        <p:spPr>
          <a:xfrm>
            <a:off x="6658252" y="3661129"/>
            <a:ext cx="0" cy="606641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pilforbindelse 12">
            <a:extLst>
              <a:ext uri="{FF2B5EF4-FFF2-40B4-BE49-F238E27FC236}">
                <a16:creationId xmlns:a16="http://schemas.microsoft.com/office/drawing/2014/main" id="{584E1CD3-FC72-415B-95B6-D035FE27ECBB}"/>
              </a:ext>
            </a:extLst>
          </p:cNvPr>
          <p:cNvCxnSpPr>
            <a:cxnSpLocks/>
          </p:cNvCxnSpPr>
          <p:nvPr/>
        </p:nvCxnSpPr>
        <p:spPr>
          <a:xfrm>
            <a:off x="9541211" y="3800550"/>
            <a:ext cx="0" cy="871492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felt 16">
            <a:extLst>
              <a:ext uri="{FF2B5EF4-FFF2-40B4-BE49-F238E27FC236}">
                <a16:creationId xmlns:a16="http://schemas.microsoft.com/office/drawing/2014/main" id="{58546F90-F911-4B98-89AE-7E8F60E29EAC}"/>
              </a:ext>
            </a:extLst>
          </p:cNvPr>
          <p:cNvSpPr txBox="1"/>
          <p:nvPr/>
        </p:nvSpPr>
        <p:spPr>
          <a:xfrm>
            <a:off x="6096000" y="3482097"/>
            <a:ext cx="407484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1400" b="1" dirty="0"/>
              <a:t>50 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5A7B0B28-35DA-4A33-8200-386B121D543D}"/>
              </a:ext>
            </a:extLst>
          </p:cNvPr>
          <p:cNvSpPr txBox="1"/>
          <p:nvPr/>
        </p:nvSpPr>
        <p:spPr>
          <a:xfrm>
            <a:off x="6148900" y="4117168"/>
            <a:ext cx="3674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1400" b="1" dirty="0"/>
              <a:t>25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8FB0652E-AC9B-490E-9E4D-B7F2E82EA038}"/>
              </a:ext>
            </a:extLst>
          </p:cNvPr>
          <p:cNvSpPr txBox="1"/>
          <p:nvPr/>
        </p:nvSpPr>
        <p:spPr>
          <a:xfrm>
            <a:off x="6794577" y="3841071"/>
            <a:ext cx="69442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2,5 %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3EDA77D3-484C-46DA-BC0C-69A34BE6130F}"/>
              </a:ext>
            </a:extLst>
          </p:cNvPr>
          <p:cNvSpPr txBox="1"/>
          <p:nvPr/>
        </p:nvSpPr>
        <p:spPr>
          <a:xfrm>
            <a:off x="9713650" y="3661129"/>
            <a:ext cx="407484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1400" b="1" dirty="0"/>
              <a:t>45 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D4D695FD-2705-442E-9097-4A3315663699}"/>
              </a:ext>
            </a:extLst>
          </p:cNvPr>
          <p:cNvSpPr txBox="1"/>
          <p:nvPr/>
        </p:nvSpPr>
        <p:spPr>
          <a:xfrm>
            <a:off x="9737096" y="4526734"/>
            <a:ext cx="367408" cy="3077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sz="1400" b="1" dirty="0"/>
              <a:t>12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C69AE7F0-6399-46FF-A403-366A7B3D8D3B}"/>
              </a:ext>
            </a:extLst>
          </p:cNvPr>
          <p:cNvSpPr txBox="1"/>
          <p:nvPr/>
        </p:nvSpPr>
        <p:spPr>
          <a:xfrm>
            <a:off x="10091095" y="4117168"/>
            <a:ext cx="69442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3,3 %</a:t>
            </a:r>
          </a:p>
        </p:txBody>
      </p:sp>
      <p:sp>
        <p:nvSpPr>
          <p:cNvPr id="5" name="Tekstfelt 4"/>
          <p:cNvSpPr txBox="1"/>
          <p:nvPr/>
        </p:nvSpPr>
        <p:spPr>
          <a:xfrm>
            <a:off x="2693392" y="3533007"/>
            <a:ext cx="694421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da-DK" dirty="0">
                <a:solidFill>
                  <a:schemeClr val="bg1"/>
                </a:solidFill>
              </a:rPr>
              <a:t>0,5 %</a:t>
            </a:r>
          </a:p>
        </p:txBody>
      </p:sp>
      <p:sp>
        <p:nvSpPr>
          <p:cNvPr id="23" name="Tekstfelt 22"/>
          <p:cNvSpPr txBox="1"/>
          <p:nvPr/>
        </p:nvSpPr>
        <p:spPr>
          <a:xfrm>
            <a:off x="4560181" y="3687182"/>
            <a:ext cx="817853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da-DK" dirty="0">
                <a:solidFill>
                  <a:schemeClr val="bg1"/>
                </a:solidFill>
              </a:rPr>
              <a:t>- 0,3 %</a:t>
            </a:r>
          </a:p>
        </p:txBody>
      </p:sp>
      <p:sp>
        <p:nvSpPr>
          <p:cNvPr id="7" name="Tekstfelt 6"/>
          <p:cNvSpPr txBox="1"/>
          <p:nvPr/>
        </p:nvSpPr>
        <p:spPr>
          <a:xfrm>
            <a:off x="1546303" y="3595117"/>
            <a:ext cx="36740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da-DK" sz="1400" b="1" dirty="0"/>
              <a:t>16</a:t>
            </a:r>
          </a:p>
        </p:txBody>
      </p:sp>
      <p:sp>
        <p:nvSpPr>
          <p:cNvPr id="24" name="Tekstfelt 23"/>
          <p:cNvSpPr txBox="1"/>
          <p:nvPr/>
        </p:nvSpPr>
        <p:spPr>
          <a:xfrm>
            <a:off x="1549491" y="4020404"/>
            <a:ext cx="36740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da-DK" sz="1400" b="1" dirty="0"/>
              <a:t>11</a:t>
            </a:r>
          </a:p>
        </p:txBody>
      </p:sp>
      <p:sp>
        <p:nvSpPr>
          <p:cNvPr id="25" name="Tekstfelt 24"/>
          <p:cNvSpPr txBox="1"/>
          <p:nvPr/>
        </p:nvSpPr>
        <p:spPr>
          <a:xfrm>
            <a:off x="5541647" y="4157402"/>
            <a:ext cx="27603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da-DK" sz="1400" b="1" dirty="0"/>
              <a:t>8</a:t>
            </a:r>
          </a:p>
        </p:txBody>
      </p:sp>
      <p:sp>
        <p:nvSpPr>
          <p:cNvPr id="26" name="Tekstfelt 25"/>
          <p:cNvSpPr txBox="1"/>
          <p:nvPr/>
        </p:nvSpPr>
        <p:spPr>
          <a:xfrm>
            <a:off x="5504154" y="3687182"/>
            <a:ext cx="367408" cy="3077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da-DK" sz="1400" b="1" dirty="0"/>
              <a:t>11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26A24E15-3EA9-4D62-9EB3-58CF9C2B89CF}"/>
              </a:ext>
            </a:extLst>
          </p:cNvPr>
          <p:cNvSpPr txBox="1"/>
          <p:nvPr/>
        </p:nvSpPr>
        <p:spPr>
          <a:xfrm>
            <a:off x="3650187" y="1978983"/>
            <a:ext cx="5096203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da-DK" sz="2000" dirty="0"/>
              <a:t>1) Beregn befolkningstilvæksten i 1950 og 2020</a:t>
            </a:r>
          </a:p>
        </p:txBody>
      </p:sp>
    </p:spTree>
    <p:extLst>
      <p:ext uri="{BB962C8B-B14F-4D97-AF65-F5344CB8AC3E}">
        <p14:creationId xmlns:p14="http://schemas.microsoft.com/office/powerpoint/2010/main" val="419025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5" grpId="0" animBg="1"/>
      <p:bldP spid="23" grpId="0" animBg="1"/>
      <p:bldP spid="7" grpId="0" animBg="1"/>
      <p:bldP spid="24" grpId="0" animBg="1"/>
      <p:bldP spid="25" grpId="0" animBg="1"/>
      <p:bldP spid="26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E9A268-2AEB-4AEC-9238-15812A3B9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Beskrivelse af kurvediagrammerne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18917ED-616B-4A3D-8B92-E2E7F65E9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007" y="1942839"/>
            <a:ext cx="8448675" cy="44291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6" name="Lige pilforbindelse 5">
            <a:extLst>
              <a:ext uri="{FF2B5EF4-FFF2-40B4-BE49-F238E27FC236}">
                <a16:creationId xmlns:a16="http://schemas.microsoft.com/office/drawing/2014/main" id="{9676FBA5-8DE6-44B2-8BBD-FDF431B85A47}"/>
              </a:ext>
            </a:extLst>
          </p:cNvPr>
          <p:cNvCxnSpPr>
            <a:cxnSpLocks/>
          </p:cNvCxnSpPr>
          <p:nvPr/>
        </p:nvCxnSpPr>
        <p:spPr>
          <a:xfrm>
            <a:off x="2546718" y="3717673"/>
            <a:ext cx="0" cy="399495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pilforbindelse 10">
            <a:extLst>
              <a:ext uri="{FF2B5EF4-FFF2-40B4-BE49-F238E27FC236}">
                <a16:creationId xmlns:a16="http://schemas.microsoft.com/office/drawing/2014/main" id="{E00EB0F7-204F-45AE-B2FB-B0ECA300DC12}"/>
              </a:ext>
            </a:extLst>
          </p:cNvPr>
          <p:cNvCxnSpPr>
            <a:cxnSpLocks/>
          </p:cNvCxnSpPr>
          <p:nvPr/>
        </p:nvCxnSpPr>
        <p:spPr>
          <a:xfrm>
            <a:off x="6658252" y="3661129"/>
            <a:ext cx="0" cy="606641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pilforbindelse 12">
            <a:extLst>
              <a:ext uri="{FF2B5EF4-FFF2-40B4-BE49-F238E27FC236}">
                <a16:creationId xmlns:a16="http://schemas.microsoft.com/office/drawing/2014/main" id="{584E1CD3-FC72-415B-95B6-D035FE27ECBB}"/>
              </a:ext>
            </a:extLst>
          </p:cNvPr>
          <p:cNvCxnSpPr>
            <a:cxnSpLocks/>
          </p:cNvCxnSpPr>
          <p:nvPr/>
        </p:nvCxnSpPr>
        <p:spPr>
          <a:xfrm>
            <a:off x="9541211" y="3800550"/>
            <a:ext cx="0" cy="871492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felt 14">
            <a:extLst>
              <a:ext uri="{FF2B5EF4-FFF2-40B4-BE49-F238E27FC236}">
                <a16:creationId xmlns:a16="http://schemas.microsoft.com/office/drawing/2014/main" id="{CADBBB5D-5D3A-4FF2-AC75-5B4793933AC7}"/>
              </a:ext>
            </a:extLst>
          </p:cNvPr>
          <p:cNvSpPr txBox="1"/>
          <p:nvPr/>
        </p:nvSpPr>
        <p:spPr>
          <a:xfrm>
            <a:off x="2621533" y="4527612"/>
            <a:ext cx="288262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ym typeface="Wingdings" panose="05000000000000000000" pitchFamily="2" charset="2"/>
              </a:rPr>
              <a:t> </a:t>
            </a:r>
            <a:r>
              <a:rPr lang="da-DK" dirty="0"/>
              <a:t>5. Fase </a:t>
            </a:r>
            <a:r>
              <a:rPr lang="da-DK" dirty="0">
                <a:sym typeface="Wingdings" panose="05000000000000000000" pitchFamily="2" charset="2"/>
              </a:rPr>
              <a:t></a:t>
            </a:r>
            <a:r>
              <a:rPr lang="da-DK" dirty="0"/>
              <a:t> 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94C41F84-F1BC-4145-A15D-9C38143044CE}"/>
              </a:ext>
            </a:extLst>
          </p:cNvPr>
          <p:cNvSpPr txBox="1"/>
          <p:nvPr/>
        </p:nvSpPr>
        <p:spPr>
          <a:xfrm>
            <a:off x="6658252" y="4835402"/>
            <a:ext cx="288262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sym typeface="Wingdings" panose="05000000000000000000" pitchFamily="2" charset="2"/>
              </a:rPr>
              <a:t> 2</a:t>
            </a:r>
            <a:r>
              <a:rPr lang="da-DK" dirty="0"/>
              <a:t>. Fase </a:t>
            </a:r>
            <a:r>
              <a:rPr lang="da-DK" dirty="0">
                <a:sym typeface="Wingdings" panose="05000000000000000000" pitchFamily="2" charset="2"/>
              </a:rPr>
              <a:t></a:t>
            </a:r>
            <a:r>
              <a:rPr lang="da-DK" dirty="0"/>
              <a:t> 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8FB0652E-AC9B-490E-9E4D-B7F2E82EA038}"/>
              </a:ext>
            </a:extLst>
          </p:cNvPr>
          <p:cNvSpPr txBox="1"/>
          <p:nvPr/>
        </p:nvSpPr>
        <p:spPr>
          <a:xfrm>
            <a:off x="6794577" y="3841071"/>
            <a:ext cx="69442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2,5 %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C69AE7F0-6399-46FF-A403-366A7B3D8D3B}"/>
              </a:ext>
            </a:extLst>
          </p:cNvPr>
          <p:cNvSpPr txBox="1"/>
          <p:nvPr/>
        </p:nvSpPr>
        <p:spPr>
          <a:xfrm>
            <a:off x="9663502" y="3932502"/>
            <a:ext cx="69442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3,3 %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176B901-0C10-4E1D-8D40-3B075BE08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803" y="881053"/>
            <a:ext cx="3800482" cy="240898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felt 4"/>
          <p:cNvSpPr txBox="1"/>
          <p:nvPr/>
        </p:nvSpPr>
        <p:spPr>
          <a:xfrm>
            <a:off x="2693392" y="3533007"/>
            <a:ext cx="694421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da-DK" dirty="0">
                <a:solidFill>
                  <a:schemeClr val="bg1"/>
                </a:solidFill>
              </a:rPr>
              <a:t>0,5 %</a:t>
            </a:r>
          </a:p>
        </p:txBody>
      </p:sp>
      <p:sp>
        <p:nvSpPr>
          <p:cNvPr id="23" name="Tekstfelt 22"/>
          <p:cNvSpPr txBox="1"/>
          <p:nvPr/>
        </p:nvSpPr>
        <p:spPr>
          <a:xfrm>
            <a:off x="4560181" y="3687182"/>
            <a:ext cx="817853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da-DK" dirty="0">
                <a:solidFill>
                  <a:schemeClr val="bg1"/>
                </a:solidFill>
              </a:rPr>
              <a:t>- 0,3 %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26A24E15-3EA9-4D62-9EB3-58CF9C2B89CF}"/>
              </a:ext>
            </a:extLst>
          </p:cNvPr>
          <p:cNvSpPr txBox="1"/>
          <p:nvPr/>
        </p:nvSpPr>
        <p:spPr>
          <a:xfrm>
            <a:off x="3387813" y="142615"/>
            <a:ext cx="5294463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sz="2000" dirty="0"/>
              <a:t>1) Hvilke eller hvilken faser i transitionsmodellen </a:t>
            </a:r>
            <a:br>
              <a:rPr lang="da-DK" sz="2000" dirty="0"/>
            </a:br>
            <a:r>
              <a:rPr lang="da-DK" sz="2000" dirty="0"/>
              <a:t>har landene gennemgået ?</a:t>
            </a:r>
          </a:p>
        </p:txBody>
      </p:sp>
    </p:spTree>
    <p:extLst>
      <p:ext uri="{BB962C8B-B14F-4D97-AF65-F5344CB8AC3E}">
        <p14:creationId xmlns:p14="http://schemas.microsoft.com/office/powerpoint/2010/main" val="32071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60AB28-1A09-44BF-9DAB-F6E8A0685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Beskriv og analyser befolkningspyramider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427F5871-4B26-49B5-8D0A-9471A4D83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712" y="2130425"/>
            <a:ext cx="8220075" cy="43624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0591F100-C3E4-4E71-9D44-903583F5C64D}"/>
              </a:ext>
            </a:extLst>
          </p:cNvPr>
          <p:cNvSpPr txBox="1"/>
          <p:nvPr/>
        </p:nvSpPr>
        <p:spPr>
          <a:xfrm>
            <a:off x="3035808" y="5449824"/>
            <a:ext cx="1749069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a-DK" dirty="0"/>
              <a:t>Få børn og unge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9315C87-2366-4339-9C3B-670D5CF65473}"/>
              </a:ext>
            </a:extLst>
          </p:cNvPr>
          <p:cNvSpPr txBox="1"/>
          <p:nvPr/>
        </p:nvSpPr>
        <p:spPr>
          <a:xfrm>
            <a:off x="3166452" y="3831336"/>
            <a:ext cx="148778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da-DK" dirty="0"/>
              <a:t>Mange ældre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901080AB-E6D5-41B6-8CF4-908AA77A1E24}"/>
              </a:ext>
            </a:extLst>
          </p:cNvPr>
          <p:cNvSpPr txBox="1"/>
          <p:nvPr/>
        </p:nvSpPr>
        <p:spPr>
          <a:xfrm>
            <a:off x="7239000" y="5364480"/>
            <a:ext cx="212526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a-DK" dirty="0"/>
              <a:t>mange børn og unge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6D281C1-C3CC-436E-A185-368AC82419E4}"/>
              </a:ext>
            </a:extLst>
          </p:cNvPr>
          <p:cNvSpPr txBox="1"/>
          <p:nvPr/>
        </p:nvSpPr>
        <p:spPr>
          <a:xfrm>
            <a:off x="7537770" y="3831336"/>
            <a:ext cx="109876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da-DK" dirty="0"/>
              <a:t>Få  ældre 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52345B03-30AB-42B5-AEA5-0370D12CAB94}"/>
              </a:ext>
            </a:extLst>
          </p:cNvPr>
          <p:cNvSpPr txBox="1"/>
          <p:nvPr/>
        </p:nvSpPr>
        <p:spPr>
          <a:xfrm>
            <a:off x="3648456" y="1371362"/>
            <a:ext cx="519918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da-DK" dirty="0"/>
              <a:t>Aldersfordelingen afspejler udviklingen i fødselsraten 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DBC93914-51FD-43E8-BA95-307278A1C2E5}"/>
              </a:ext>
            </a:extLst>
          </p:cNvPr>
          <p:cNvSpPr txBox="1"/>
          <p:nvPr/>
        </p:nvSpPr>
        <p:spPr>
          <a:xfrm>
            <a:off x="195245" y="4114800"/>
            <a:ext cx="163012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da-DK" dirty="0"/>
              <a:t>Lav fødselsrate 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DC3F838-7167-4F52-9616-A03D336C3A89}"/>
              </a:ext>
            </a:extLst>
          </p:cNvPr>
          <p:cNvSpPr txBox="1"/>
          <p:nvPr/>
        </p:nvSpPr>
        <p:spPr>
          <a:xfrm>
            <a:off x="10199909" y="4114799"/>
            <a:ext cx="169488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da-DK" dirty="0"/>
              <a:t>Høj  fødselsrate </a:t>
            </a:r>
          </a:p>
        </p:txBody>
      </p:sp>
      <p:sp>
        <p:nvSpPr>
          <p:cNvPr id="12" name="Venstre klammeparentes 11">
            <a:extLst>
              <a:ext uri="{FF2B5EF4-FFF2-40B4-BE49-F238E27FC236}">
                <a16:creationId xmlns:a16="http://schemas.microsoft.com/office/drawing/2014/main" id="{C2F17399-559F-4ED5-982F-51A91FD0A159}"/>
              </a:ext>
            </a:extLst>
          </p:cNvPr>
          <p:cNvSpPr/>
          <p:nvPr/>
        </p:nvSpPr>
        <p:spPr>
          <a:xfrm>
            <a:off x="1887477" y="2880360"/>
            <a:ext cx="401806" cy="293879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Venstre klammeparentes 13">
            <a:extLst>
              <a:ext uri="{FF2B5EF4-FFF2-40B4-BE49-F238E27FC236}">
                <a16:creationId xmlns:a16="http://schemas.microsoft.com/office/drawing/2014/main" id="{49235679-ABC0-4DCA-B60D-140E96786629}"/>
              </a:ext>
            </a:extLst>
          </p:cNvPr>
          <p:cNvSpPr/>
          <p:nvPr/>
        </p:nvSpPr>
        <p:spPr>
          <a:xfrm rot="10800000">
            <a:off x="9790912" y="2880360"/>
            <a:ext cx="401806" cy="2938796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411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8F052A-D067-4CC7-96F0-568DD6D14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Aldersbetinget fertilitet</a:t>
            </a:r>
          </a:p>
        </p:txBody>
      </p:sp>
      <p:pic>
        <p:nvPicPr>
          <p:cNvPr id="1026" name="Picture 2" descr="tyskland-burundi-aldersbetinget-fertilitet">
            <a:extLst>
              <a:ext uri="{FF2B5EF4-FFF2-40B4-BE49-F238E27FC236}">
                <a16:creationId xmlns:a16="http://schemas.microsoft.com/office/drawing/2014/main" id="{3D268283-E919-4757-A465-143B0BBB4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1847850"/>
            <a:ext cx="7281863" cy="42655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38640476-0C97-4178-8C55-3CE8DCEE94DC}"/>
              </a:ext>
            </a:extLst>
          </p:cNvPr>
          <p:cNvSpPr txBox="1"/>
          <p:nvPr/>
        </p:nvSpPr>
        <p:spPr>
          <a:xfrm>
            <a:off x="3193282" y="1321356"/>
            <a:ext cx="580543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da-DK" dirty="0"/>
              <a:t>En fødselsrate for hver 1000 kvinder i en given aldersgruppe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62301FA2-1141-43C8-8B64-629976D4573D}"/>
              </a:ext>
            </a:extLst>
          </p:cNvPr>
          <p:cNvSpPr txBox="1"/>
          <p:nvPr/>
        </p:nvSpPr>
        <p:spPr>
          <a:xfrm>
            <a:off x="265176" y="2157984"/>
            <a:ext cx="445551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dirty="0"/>
              <a:t>I aldersgruppen 20-24 fødes der ca. 210 børn </a:t>
            </a:r>
            <a:br>
              <a:rPr lang="da-DK" dirty="0"/>
            </a:br>
            <a:r>
              <a:rPr lang="da-DK" dirty="0"/>
              <a:t>pr 1000 kvinder i årene 2015-2020</a:t>
            </a:r>
          </a:p>
        </p:txBody>
      </p:sp>
      <p:cxnSp>
        <p:nvCxnSpPr>
          <p:cNvPr id="8" name="Lige pilforbindelse 7">
            <a:extLst>
              <a:ext uri="{FF2B5EF4-FFF2-40B4-BE49-F238E27FC236}">
                <a16:creationId xmlns:a16="http://schemas.microsoft.com/office/drawing/2014/main" id="{E4C256F2-0B1B-43B7-A323-6E7B9C943717}"/>
              </a:ext>
            </a:extLst>
          </p:cNvPr>
          <p:cNvCxnSpPr/>
          <p:nvPr/>
        </p:nvCxnSpPr>
        <p:spPr>
          <a:xfrm>
            <a:off x="3739896" y="2646919"/>
            <a:ext cx="237744" cy="4620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8E6F901E-ABC9-4162-8A2B-AF8DBBD3BEF8}"/>
              </a:ext>
            </a:extLst>
          </p:cNvPr>
          <p:cNvSpPr txBox="1"/>
          <p:nvPr/>
        </p:nvSpPr>
        <p:spPr>
          <a:xfrm>
            <a:off x="6625293" y="2157984"/>
            <a:ext cx="450924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a-DK" dirty="0"/>
              <a:t>Burundi: Et mere traditionelt samfund / kultur</a:t>
            </a:r>
            <a:br>
              <a:rPr lang="da-DK" dirty="0"/>
            </a:br>
            <a:r>
              <a:rPr lang="da-DK" dirty="0">
                <a:sym typeface="Wingdings" panose="05000000000000000000" pitchFamily="2" charset="2"/>
              </a:rPr>
              <a:t> kvinder giftes tidligt =&gt; mange børn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2331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3B81493D-F07C-4138-8B11-43087F3BC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391" y="0"/>
            <a:ext cx="7342298" cy="6858000"/>
          </a:xfrm>
          <a:prstGeom prst="rect">
            <a:avLst/>
          </a:prstGeom>
        </p:spPr>
      </p:pic>
      <p:grpSp>
        <p:nvGrpSpPr>
          <p:cNvPr id="34" name="Gruppe 33">
            <a:extLst>
              <a:ext uri="{FF2B5EF4-FFF2-40B4-BE49-F238E27FC236}">
                <a16:creationId xmlns:a16="http://schemas.microsoft.com/office/drawing/2014/main" id="{CE56889F-D1BE-4DF8-824F-205EF016A058}"/>
              </a:ext>
            </a:extLst>
          </p:cNvPr>
          <p:cNvGrpSpPr/>
          <p:nvPr/>
        </p:nvGrpSpPr>
        <p:grpSpPr>
          <a:xfrm>
            <a:off x="8680524" y="746110"/>
            <a:ext cx="2813955" cy="2294352"/>
            <a:chOff x="8882743" y="1093707"/>
            <a:chExt cx="2813955" cy="2294352"/>
          </a:xfrm>
        </p:grpSpPr>
        <p:grpSp>
          <p:nvGrpSpPr>
            <p:cNvPr id="11" name="Gruppe 10">
              <a:extLst>
                <a:ext uri="{FF2B5EF4-FFF2-40B4-BE49-F238E27FC236}">
                  <a16:creationId xmlns:a16="http://schemas.microsoft.com/office/drawing/2014/main" id="{F02BBF95-CB48-45D0-BE4E-B829FB8532F0}"/>
                </a:ext>
              </a:extLst>
            </p:cNvPr>
            <p:cNvGrpSpPr/>
            <p:nvPr/>
          </p:nvGrpSpPr>
          <p:grpSpPr>
            <a:xfrm>
              <a:off x="9005149" y="1463039"/>
              <a:ext cx="2047875" cy="1740354"/>
              <a:chOff x="8953500" y="-130629"/>
              <a:chExt cx="2047875" cy="1740354"/>
            </a:xfrm>
          </p:grpSpPr>
          <p:cxnSp>
            <p:nvCxnSpPr>
              <p:cNvPr id="8" name="Lige pilforbindelse 7">
                <a:extLst>
                  <a:ext uri="{FF2B5EF4-FFF2-40B4-BE49-F238E27FC236}">
                    <a16:creationId xmlns:a16="http://schemas.microsoft.com/office/drawing/2014/main" id="{BFEFCC7F-2FBE-4A40-BE87-A455B1BBC65D}"/>
                  </a:ext>
                </a:extLst>
              </p:cNvPr>
              <p:cNvCxnSpPr/>
              <p:nvPr/>
            </p:nvCxnSpPr>
            <p:spPr>
              <a:xfrm>
                <a:off x="8953500" y="1609725"/>
                <a:ext cx="2047875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Lige pilforbindelse 9">
                <a:extLst>
                  <a:ext uri="{FF2B5EF4-FFF2-40B4-BE49-F238E27FC236}">
                    <a16:creationId xmlns:a16="http://schemas.microsoft.com/office/drawing/2014/main" id="{EB58A30B-C436-453E-A3AA-4B8DEED02CCE}"/>
                  </a:ext>
                </a:extLst>
              </p:cNvPr>
              <p:cNvCxnSpPr/>
              <p:nvPr/>
            </p:nvCxnSpPr>
            <p:spPr>
              <a:xfrm flipV="1">
                <a:off x="8961120" y="-130629"/>
                <a:ext cx="0" cy="171558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kstfelt 11">
              <a:extLst>
                <a:ext uri="{FF2B5EF4-FFF2-40B4-BE49-F238E27FC236}">
                  <a16:creationId xmlns:a16="http://schemas.microsoft.com/office/drawing/2014/main" id="{7FB908E6-FD0D-4768-83B3-40C3CEB0F319}"/>
                </a:ext>
              </a:extLst>
            </p:cNvPr>
            <p:cNvSpPr txBox="1"/>
            <p:nvPr/>
          </p:nvSpPr>
          <p:spPr>
            <a:xfrm>
              <a:off x="11066397" y="3018727"/>
              <a:ext cx="6303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BNP </a:t>
              </a:r>
            </a:p>
          </p:txBody>
        </p:sp>
        <p:sp>
          <p:nvSpPr>
            <p:cNvPr id="13" name="Tekstfelt 12">
              <a:extLst>
                <a:ext uri="{FF2B5EF4-FFF2-40B4-BE49-F238E27FC236}">
                  <a16:creationId xmlns:a16="http://schemas.microsoft.com/office/drawing/2014/main" id="{F3DD9FFB-2D1F-4C96-8034-C227B2DA2CDB}"/>
                </a:ext>
              </a:extLst>
            </p:cNvPr>
            <p:cNvSpPr txBox="1"/>
            <p:nvPr/>
          </p:nvSpPr>
          <p:spPr>
            <a:xfrm>
              <a:off x="8882743" y="1093707"/>
              <a:ext cx="1362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urbanisering</a:t>
              </a:r>
            </a:p>
          </p:txBody>
        </p:sp>
      </p:grpSp>
      <p:cxnSp>
        <p:nvCxnSpPr>
          <p:cNvPr id="15" name="Lige forbindelse 14">
            <a:extLst>
              <a:ext uri="{FF2B5EF4-FFF2-40B4-BE49-F238E27FC236}">
                <a16:creationId xmlns:a16="http://schemas.microsoft.com/office/drawing/2014/main" id="{6ADAFCE0-11D6-4A7F-AFF1-78ADA2F3FBE6}"/>
              </a:ext>
            </a:extLst>
          </p:cNvPr>
          <p:cNvCxnSpPr>
            <a:cxnSpLocks/>
          </p:cNvCxnSpPr>
          <p:nvPr/>
        </p:nvCxnSpPr>
        <p:spPr>
          <a:xfrm>
            <a:off x="9191715" y="3765070"/>
            <a:ext cx="1760712" cy="1555690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e 17">
            <a:extLst>
              <a:ext uri="{FF2B5EF4-FFF2-40B4-BE49-F238E27FC236}">
                <a16:creationId xmlns:a16="http://schemas.microsoft.com/office/drawing/2014/main" id="{6F0F195E-EB38-4359-A99D-F8ADAF2F30A7}"/>
              </a:ext>
            </a:extLst>
          </p:cNvPr>
          <p:cNvGrpSpPr/>
          <p:nvPr/>
        </p:nvGrpSpPr>
        <p:grpSpPr>
          <a:xfrm>
            <a:off x="5460274" y="3388059"/>
            <a:ext cx="3361857" cy="391461"/>
            <a:chOff x="5460274" y="3388059"/>
            <a:chExt cx="3361857" cy="391461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13BC8517-B051-420F-9245-61876FDD67B4}"/>
                </a:ext>
              </a:extLst>
            </p:cNvPr>
            <p:cNvSpPr/>
            <p:nvPr/>
          </p:nvSpPr>
          <p:spPr>
            <a:xfrm>
              <a:off x="5460274" y="3388059"/>
              <a:ext cx="522515" cy="391461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dirty="0"/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DB80E558-1CE3-4090-975C-261DDEE07F86}"/>
                </a:ext>
              </a:extLst>
            </p:cNvPr>
            <p:cNvSpPr txBox="1"/>
            <p:nvPr/>
          </p:nvSpPr>
          <p:spPr>
            <a:xfrm>
              <a:off x="6096000" y="3399123"/>
              <a:ext cx="2726131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da-DK" dirty="0"/>
                <a:t>Voldsom befolkningsvækst.</a:t>
              </a:r>
            </a:p>
          </p:txBody>
        </p:sp>
      </p:grpSp>
      <p:sp>
        <p:nvSpPr>
          <p:cNvPr id="19" name="Rektangel 18">
            <a:extLst>
              <a:ext uri="{FF2B5EF4-FFF2-40B4-BE49-F238E27FC236}">
                <a16:creationId xmlns:a16="http://schemas.microsoft.com/office/drawing/2014/main" id="{0202CB17-C2DD-46CF-B49E-34CE0B2E3D31}"/>
              </a:ext>
            </a:extLst>
          </p:cNvPr>
          <p:cNvSpPr/>
          <p:nvPr/>
        </p:nvSpPr>
        <p:spPr>
          <a:xfrm>
            <a:off x="4333679" y="4146324"/>
            <a:ext cx="463516" cy="2177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22" name="Gruppe 21">
            <a:extLst>
              <a:ext uri="{FF2B5EF4-FFF2-40B4-BE49-F238E27FC236}">
                <a16:creationId xmlns:a16="http://schemas.microsoft.com/office/drawing/2014/main" id="{BE15DF5F-5821-4BD1-87B1-B30EB83ADDE9}"/>
              </a:ext>
            </a:extLst>
          </p:cNvPr>
          <p:cNvGrpSpPr/>
          <p:nvPr/>
        </p:nvGrpSpPr>
        <p:grpSpPr>
          <a:xfrm>
            <a:off x="5401275" y="4073043"/>
            <a:ext cx="2928683" cy="369332"/>
            <a:chOff x="5401275" y="4073043"/>
            <a:chExt cx="2928683" cy="369332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A447FF61-2221-4920-9B20-F4AA1D6156FC}"/>
                </a:ext>
              </a:extLst>
            </p:cNvPr>
            <p:cNvSpPr/>
            <p:nvPr/>
          </p:nvSpPr>
          <p:spPr>
            <a:xfrm>
              <a:off x="5401275" y="4148852"/>
              <a:ext cx="522515" cy="217714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" name="Tekstfelt 20">
              <a:extLst>
                <a:ext uri="{FF2B5EF4-FFF2-40B4-BE49-F238E27FC236}">
                  <a16:creationId xmlns:a16="http://schemas.microsoft.com/office/drawing/2014/main" id="{9949A7B6-7081-459E-B3D8-B82495019B67}"/>
                </a:ext>
              </a:extLst>
            </p:cNvPr>
            <p:cNvSpPr txBox="1"/>
            <p:nvPr/>
          </p:nvSpPr>
          <p:spPr>
            <a:xfrm>
              <a:off x="6175329" y="4073043"/>
              <a:ext cx="2154629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l"/>
              <a:r>
                <a:rPr lang="da-DK" dirty="0"/>
                <a:t>Antal børn pr kvinde </a:t>
              </a:r>
            </a:p>
          </p:txBody>
        </p:sp>
      </p:grpSp>
      <p:sp>
        <p:nvSpPr>
          <p:cNvPr id="24" name="Rektangel 23">
            <a:extLst>
              <a:ext uri="{FF2B5EF4-FFF2-40B4-BE49-F238E27FC236}">
                <a16:creationId xmlns:a16="http://schemas.microsoft.com/office/drawing/2014/main" id="{4EE21355-2CC1-4675-A5C5-3CC716880D01}"/>
              </a:ext>
            </a:extLst>
          </p:cNvPr>
          <p:cNvSpPr/>
          <p:nvPr/>
        </p:nvSpPr>
        <p:spPr>
          <a:xfrm>
            <a:off x="4341882" y="3366074"/>
            <a:ext cx="463516" cy="3914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35" name="Gruppe 34">
            <a:extLst>
              <a:ext uri="{FF2B5EF4-FFF2-40B4-BE49-F238E27FC236}">
                <a16:creationId xmlns:a16="http://schemas.microsoft.com/office/drawing/2014/main" id="{C18A22B5-BDEA-4D95-8FE1-5F37B44363F4}"/>
              </a:ext>
            </a:extLst>
          </p:cNvPr>
          <p:cNvGrpSpPr/>
          <p:nvPr/>
        </p:nvGrpSpPr>
        <p:grpSpPr>
          <a:xfrm>
            <a:off x="8925728" y="3265648"/>
            <a:ext cx="2901888" cy="2845671"/>
            <a:chOff x="8941159" y="3451654"/>
            <a:chExt cx="2901888" cy="2845671"/>
          </a:xfrm>
        </p:grpSpPr>
        <p:grpSp>
          <p:nvGrpSpPr>
            <p:cNvPr id="25" name="Gruppe 24">
              <a:extLst>
                <a:ext uri="{FF2B5EF4-FFF2-40B4-BE49-F238E27FC236}">
                  <a16:creationId xmlns:a16="http://schemas.microsoft.com/office/drawing/2014/main" id="{EF5BC979-4826-4273-977D-483889B2F9E7}"/>
                </a:ext>
              </a:extLst>
            </p:cNvPr>
            <p:cNvGrpSpPr/>
            <p:nvPr/>
          </p:nvGrpSpPr>
          <p:grpSpPr>
            <a:xfrm>
              <a:off x="9063565" y="3820986"/>
              <a:ext cx="2047875" cy="1740354"/>
              <a:chOff x="8953500" y="-130629"/>
              <a:chExt cx="2047875" cy="1740354"/>
            </a:xfrm>
          </p:grpSpPr>
          <p:cxnSp>
            <p:nvCxnSpPr>
              <p:cNvPr id="26" name="Lige pilforbindelse 25">
                <a:extLst>
                  <a:ext uri="{FF2B5EF4-FFF2-40B4-BE49-F238E27FC236}">
                    <a16:creationId xmlns:a16="http://schemas.microsoft.com/office/drawing/2014/main" id="{330D0E04-C252-420F-83D1-9E18430686ED}"/>
                  </a:ext>
                </a:extLst>
              </p:cNvPr>
              <p:cNvCxnSpPr/>
              <p:nvPr/>
            </p:nvCxnSpPr>
            <p:spPr>
              <a:xfrm>
                <a:off x="8953500" y="1609725"/>
                <a:ext cx="2047875" cy="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Lige pilforbindelse 26">
                <a:extLst>
                  <a:ext uri="{FF2B5EF4-FFF2-40B4-BE49-F238E27FC236}">
                    <a16:creationId xmlns:a16="http://schemas.microsoft.com/office/drawing/2014/main" id="{89F5062D-BEEF-4D00-87FF-6B9408753B70}"/>
                  </a:ext>
                </a:extLst>
              </p:cNvPr>
              <p:cNvCxnSpPr/>
              <p:nvPr/>
            </p:nvCxnSpPr>
            <p:spPr>
              <a:xfrm flipV="1">
                <a:off x="8961120" y="-130629"/>
                <a:ext cx="0" cy="1715589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Tekstfelt 27">
              <a:extLst>
                <a:ext uri="{FF2B5EF4-FFF2-40B4-BE49-F238E27FC236}">
                  <a16:creationId xmlns:a16="http://schemas.microsoft.com/office/drawing/2014/main" id="{0B9C7C6D-DB9E-48A5-AFD0-2C2DC3B065DC}"/>
                </a:ext>
              </a:extLst>
            </p:cNvPr>
            <p:cNvSpPr txBox="1"/>
            <p:nvPr/>
          </p:nvSpPr>
          <p:spPr>
            <a:xfrm>
              <a:off x="10603605" y="5650994"/>
              <a:ext cx="12394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dirty="0"/>
                <a:t>Børne-</a:t>
              </a:r>
              <a:br>
                <a:rPr lang="da-DK" dirty="0"/>
              </a:br>
              <a:r>
                <a:rPr lang="da-DK" dirty="0"/>
                <a:t>dødelighed</a:t>
              </a:r>
            </a:p>
          </p:txBody>
        </p:sp>
        <p:sp>
          <p:nvSpPr>
            <p:cNvPr id="29" name="Tekstfelt 28">
              <a:extLst>
                <a:ext uri="{FF2B5EF4-FFF2-40B4-BE49-F238E27FC236}">
                  <a16:creationId xmlns:a16="http://schemas.microsoft.com/office/drawing/2014/main" id="{DF8C251A-6B6A-47F2-9346-390875E2335F}"/>
                </a:ext>
              </a:extLst>
            </p:cNvPr>
            <p:cNvSpPr txBox="1"/>
            <p:nvPr/>
          </p:nvSpPr>
          <p:spPr>
            <a:xfrm>
              <a:off x="8941159" y="3451654"/>
              <a:ext cx="10949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/>
                <a:t>Levealder</a:t>
              </a:r>
            </a:p>
          </p:txBody>
        </p:sp>
      </p:grpSp>
      <p:cxnSp>
        <p:nvCxnSpPr>
          <p:cNvPr id="32" name="Lige forbindelse 31">
            <a:extLst>
              <a:ext uri="{FF2B5EF4-FFF2-40B4-BE49-F238E27FC236}">
                <a16:creationId xmlns:a16="http://schemas.microsoft.com/office/drawing/2014/main" id="{D72901D4-FC7A-4859-B7F1-5C9A287FB5CE}"/>
              </a:ext>
            </a:extLst>
          </p:cNvPr>
          <p:cNvCxnSpPr>
            <a:cxnSpLocks/>
          </p:cNvCxnSpPr>
          <p:nvPr/>
        </p:nvCxnSpPr>
        <p:spPr>
          <a:xfrm flipV="1">
            <a:off x="8899072" y="1115442"/>
            <a:ext cx="1704533" cy="1624327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ktangel 35">
            <a:extLst>
              <a:ext uri="{FF2B5EF4-FFF2-40B4-BE49-F238E27FC236}">
                <a16:creationId xmlns:a16="http://schemas.microsoft.com/office/drawing/2014/main" id="{55192655-3E97-432F-B708-1CBFEA7AB008}"/>
              </a:ext>
            </a:extLst>
          </p:cNvPr>
          <p:cNvSpPr/>
          <p:nvPr/>
        </p:nvSpPr>
        <p:spPr>
          <a:xfrm>
            <a:off x="5392445" y="5296686"/>
            <a:ext cx="522515" cy="21771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1A45A1AC-B80D-4E65-B76C-9F224C9FDFA0}"/>
              </a:ext>
            </a:extLst>
          </p:cNvPr>
          <p:cNvSpPr/>
          <p:nvPr/>
        </p:nvSpPr>
        <p:spPr>
          <a:xfrm>
            <a:off x="5393967" y="5892387"/>
            <a:ext cx="522515" cy="21771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Tekstfelt 37">
            <a:extLst>
              <a:ext uri="{FF2B5EF4-FFF2-40B4-BE49-F238E27FC236}">
                <a16:creationId xmlns:a16="http://schemas.microsoft.com/office/drawing/2014/main" id="{88200D58-E599-48C3-A174-22DBAC12D955}"/>
              </a:ext>
            </a:extLst>
          </p:cNvPr>
          <p:cNvSpPr txBox="1"/>
          <p:nvPr/>
        </p:nvSpPr>
        <p:spPr>
          <a:xfrm>
            <a:off x="6006357" y="5816578"/>
            <a:ext cx="3815596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da-DK" dirty="0"/>
              <a:t>Et mere traditionelt samfund / kultur</a:t>
            </a:r>
            <a:br>
              <a:rPr lang="da-DK" dirty="0"/>
            </a:br>
            <a:r>
              <a:rPr lang="da-DK" dirty="0">
                <a:sym typeface="Wingdings" panose="05000000000000000000" pitchFamily="2" charset="2"/>
              </a:rPr>
              <a:t> kvinder giftes tidligt =&gt; mange børn</a:t>
            </a:r>
            <a:endParaRPr lang="da-DK" dirty="0"/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E384A740-3258-4F9A-B46E-22C71A533738}"/>
              </a:ext>
            </a:extLst>
          </p:cNvPr>
          <p:cNvSpPr/>
          <p:nvPr/>
        </p:nvSpPr>
        <p:spPr>
          <a:xfrm>
            <a:off x="5401275" y="2044459"/>
            <a:ext cx="522515" cy="39146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Pil: opadgående 39">
            <a:extLst>
              <a:ext uri="{FF2B5EF4-FFF2-40B4-BE49-F238E27FC236}">
                <a16:creationId xmlns:a16="http://schemas.microsoft.com/office/drawing/2014/main" id="{9BFE98DF-7221-443A-9BE7-2C7FCBE5B21C}"/>
              </a:ext>
            </a:extLst>
          </p:cNvPr>
          <p:cNvSpPr/>
          <p:nvPr/>
        </p:nvSpPr>
        <p:spPr>
          <a:xfrm>
            <a:off x="6934481" y="3703711"/>
            <a:ext cx="522515" cy="3914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387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>
            <a:lumMod val="95000"/>
          </a:schemeClr>
        </a:solidFill>
        <a:ln>
          <a:solidFill>
            <a:schemeClr val="bg1">
              <a:lumMod val="50000"/>
            </a:schemeClr>
          </a:solidFill>
        </a:ln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182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Demografisk analyse </vt:lpstr>
      <vt:lpstr>Beskrivelse af kurvediagrammerne</vt:lpstr>
      <vt:lpstr>Beskrivelse af kurvediagrammerne</vt:lpstr>
      <vt:lpstr>Beskriv og analyser befolkningspyramider</vt:lpstr>
      <vt:lpstr>Aldersbetinget fertilitet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Demografisk analyse</dc:title>
  <dc:creator>otto leholt</dc:creator>
  <cp:lastModifiedBy>otto leholt</cp:lastModifiedBy>
  <cp:revision>6</cp:revision>
  <dcterms:created xsi:type="dcterms:W3CDTF">2022-02-15T08:37:31Z</dcterms:created>
  <dcterms:modified xsi:type="dcterms:W3CDTF">2022-02-24T07:59:56Z</dcterms:modified>
</cp:coreProperties>
</file>