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78" r:id="rId3"/>
    <p:sldId id="279" r:id="rId4"/>
    <p:sldId id="280" r:id="rId5"/>
    <p:sldId id="286" r:id="rId6"/>
    <p:sldId id="263" r:id="rId7"/>
    <p:sldId id="264" r:id="rId8"/>
    <p:sldId id="281" r:id="rId9"/>
    <p:sldId id="266" r:id="rId10"/>
    <p:sldId id="267" r:id="rId11"/>
    <p:sldId id="273" r:id="rId12"/>
    <p:sldId id="274" r:id="rId13"/>
    <p:sldId id="276" r:id="rId14"/>
    <p:sldId id="284" r:id="rId15"/>
    <p:sldId id="285" r:id="rId16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BAADC52-3096-4D5D-A8F3-AA84B39FB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3E9A9CE-E08D-4841-BD46-C445554096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E4DE4ADC-2BAA-4088-9F2F-C4B9DBBC92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A2DE670B-799C-423B-9771-BFF8AE60FDD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5D930DA-F86F-4A99-A0AC-B1535FF5906F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01C96C-3F8A-4F7C-B051-0A440A8BE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084E42-2317-4941-8D67-E4612127E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71D394-4FEE-4093-8D56-66B6AC095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67EBE-5003-4A55-AA2C-CD4D098A1C8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626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7AD2B6-76E2-489E-BF0F-BAEFD3A5E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831825-BBB3-49B1-AF97-38CEF5A41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51CC3-6CA1-441D-82D0-2FFF06D58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DCB94-E495-4DD0-B779-6B7F56C35B5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5272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245EDF-B43E-4D7A-A69F-C00EB2FF0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5DEBDB-683C-4EAF-835B-9E04875C9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0BC4D-EA68-4055-B632-CF1FFD664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4008D-6CEA-45DE-B7EB-C0CC8CEDE0A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563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60425-D50C-4BB9-BE2E-DA33D7612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109921-00C1-401E-AB62-582A6C1E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01B36-8317-43C8-A190-ACE72BE15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E7C6B-282F-490D-9DD8-86B0144AA19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9678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C9773-922E-4A3B-ABB0-46CBFC06D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1EC2C8-C993-47CE-A970-BAA85F21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E34733-E5F8-41B6-9249-8AF1BB4F3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3F239-EE8F-4125-9057-907A6F0CA04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709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044E1-F01D-44A1-99EA-031432E7B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AA477-5BA8-4A47-9376-A0773FBC8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80AA4B-67BB-4592-9FE4-D459DA1D2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741A0-95C6-4440-9EED-81D71A8EFCD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0528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9554E2-2433-491A-8603-BE39EB46A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C645E2-572B-4E9B-975F-A0FC7F15E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AE1F8F-9DE5-4DD7-9763-E9CE41815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D199D-C28E-47D8-BB5E-725639DF8A3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9055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DB6F9A-F723-4F1E-BACB-8314E9337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E2AD99-7EA6-4BCA-A6D1-278379641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4582CA-0127-4BF2-B509-361A35824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61995-6C77-4DAA-8F97-87944F0E62D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7860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7E2807-BFC0-4879-85F7-C2E35270A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D858D5-A35D-4DA8-9413-DAB969767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C8752B-BF22-4190-B65B-B5398AACB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593EB-6285-4F02-8128-D5000D69F05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4896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FE0D7-C93E-4BC5-B92F-4048768C6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17AADC-9C2D-41C4-8D48-E00083F3C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A8C14-52A4-4D68-946E-F431C247A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F3210-BBAE-4914-A673-DBA5B86193D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1160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063ED-6C13-4327-98BB-E9A2BE14D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1A90B3-04B1-48FD-8C50-7A6F02C1A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371FE-C54A-4429-805D-CF80716C7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1830C-8767-453D-9438-9D323C12855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6080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AC3FEE-AD79-40BA-83D2-887BF5421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3D91EA-DC1B-41C3-88F1-12F866A36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E7B011-6EB6-4B08-8936-9AD3D5EDF9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4020E6-9A62-4077-97CD-F6131DD0D8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761F79-43C2-4BB4-96A1-D7499746B3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0013053-BC5E-4FA8-988C-D2CE34F13C50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10374B2-973E-4533-8B14-7E121ED63D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>
                <a:solidFill>
                  <a:schemeClr val="bg1"/>
                </a:solidFill>
              </a:rPr>
              <a:t>UNIVERSET</a:t>
            </a:r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id="{DF9ED874-FB85-440E-BCFC-35CF4C4F4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644900"/>
            <a:ext cx="368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Om stjerner, galakser og Big-Bang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1CCED55-0EC0-4CD4-98E9-8376725EE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5963" y="274638"/>
            <a:ext cx="2890837" cy="1143000"/>
          </a:xfrm>
        </p:spPr>
        <p:txBody>
          <a:bodyPr/>
          <a:lstStyle/>
          <a:p>
            <a:pPr eaLnBrk="1" hangingPunct="1"/>
            <a:r>
              <a:rPr lang="da-DK" altLang="da-DK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Galakser kolliderer</a:t>
            </a:r>
          </a:p>
        </p:txBody>
      </p:sp>
      <p:pic>
        <p:nvPicPr>
          <p:cNvPr id="11267" name="Picture 5" descr="cosmisk_kollision">
            <a:extLst>
              <a:ext uri="{FF2B5EF4-FFF2-40B4-BE49-F238E27FC236}">
                <a16:creationId xmlns:a16="http://schemas.microsoft.com/office/drawing/2014/main" id="{707CAF4F-05E4-4F07-AE60-21AFCD8BF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0500"/>
            <a:ext cx="54578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>
            <a:extLst>
              <a:ext uri="{FF2B5EF4-FFF2-40B4-BE49-F238E27FC236}">
                <a16:creationId xmlns:a16="http://schemas.microsoft.com/office/drawing/2014/main" id="{62ADE716-13FE-4B4B-9047-E51DA9732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0" y="1989138"/>
            <a:ext cx="3057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Afstanden mellem </a:t>
            </a:r>
            <a:br>
              <a:rPr lang="da-DK" altLang="da-DK"/>
            </a:br>
            <a:r>
              <a:rPr lang="da-DK" altLang="da-DK"/>
              <a:t>galaksernes stjerner</a:t>
            </a:r>
          </a:p>
          <a:p>
            <a:pPr eaLnBrk="1" hangingPunct="1"/>
            <a:r>
              <a:rPr lang="da-DK" altLang="da-DK"/>
              <a:t>er så enorme at to galakser </a:t>
            </a:r>
            <a:br>
              <a:rPr lang="da-DK" altLang="da-DK"/>
            </a:br>
            <a:r>
              <a:rPr lang="da-DK" altLang="da-DK"/>
              <a:t>kan passere igennem </a:t>
            </a:r>
            <a:br>
              <a:rPr lang="da-DK" altLang="da-DK"/>
            </a:br>
            <a:r>
              <a:rPr lang="da-DK" altLang="da-DK"/>
              <a:t>hinanden uden større</a:t>
            </a:r>
            <a:br>
              <a:rPr lang="da-DK" altLang="da-DK"/>
            </a:br>
            <a:r>
              <a:rPr lang="da-DK" altLang="da-DK"/>
              <a:t>kollisioner..!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2003-01-a-large_web">
            <a:extLst>
              <a:ext uri="{FF2B5EF4-FFF2-40B4-BE49-F238E27FC236}">
                <a16:creationId xmlns:a16="http://schemas.microsoft.com/office/drawing/2014/main" id="{05093872-0152-4DD5-8E50-BCC4A543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0"/>
            <a:ext cx="901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6C9240A3-F284-41B9-B42B-B7DF420E9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Milliarder af galakser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7B842AD2-4F11-4E8D-885D-ABB5F6FC7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081213"/>
            <a:ext cx="414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Billede taget af rumteleskopet ’Hubble’ 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61FC9BBC-3B96-48E5-AC7A-B40B9F5AC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655888"/>
            <a:ext cx="4489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Hver lysende plet på billedet er en galakse</a:t>
            </a:r>
            <a:br>
              <a:rPr lang="da-DK" altLang="da-DK"/>
            </a:br>
            <a:r>
              <a:rPr lang="da-DK" altLang="da-DK"/>
              <a:t>som indeholder 100 mia af stjerner.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CBBC2254-6C48-4E62-BCA2-A94C6EEE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736975"/>
            <a:ext cx="469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Antallet af galakser i universet kendes ikke –</a:t>
            </a:r>
          </a:p>
          <a:p>
            <a:pPr eaLnBrk="1" hangingPunct="1"/>
            <a:r>
              <a:rPr lang="da-DK" altLang="da-DK"/>
              <a:t>Men anslås til mellem 100-200 mia !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C64F7A96-1716-43F3-A26C-E9FD79E40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673600"/>
            <a:ext cx="586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Der er flere stjerner i universet end der er sandkorn på </a:t>
            </a:r>
            <a:br>
              <a:rPr lang="da-DK" altLang="da-DK"/>
            </a:br>
            <a:r>
              <a:rPr lang="da-DK" altLang="da-DK"/>
              <a:t>alle jordens strande tilsammen!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/>
      <p:bldP spid="19461" grpId="1"/>
      <p:bldP spid="19462" grpId="0"/>
      <p:bldP spid="19462" grpId="1"/>
      <p:bldP spid="19463" grpId="0"/>
      <p:bldP spid="19463" grpId="1"/>
      <p:bldP spid="19464" grpId="0"/>
      <p:bldP spid="1946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most_deep_field">
            <a:extLst>
              <a:ext uri="{FF2B5EF4-FFF2-40B4-BE49-F238E27FC236}">
                <a16:creationId xmlns:a16="http://schemas.microsoft.com/office/drawing/2014/main" id="{AB24647F-CE47-4667-9B44-0A3A8E91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1105ED1D-8BCD-4B9F-AFBD-3349C93AA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9532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 ekspanderende Univers</a:t>
            </a:r>
            <a:r>
              <a:rPr lang="da-DK" altLang="da-DK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3DACACD9-021B-4C1E-AA55-BB82D55E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1255713"/>
            <a:ext cx="80010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/>
              <a:t>I 1929 observerede den amerikanske astronom Edward </a:t>
            </a:r>
            <a:r>
              <a:rPr lang="da-DK" altLang="da-DK" b="1"/>
              <a:t>Hubble</a:t>
            </a:r>
            <a:br>
              <a:rPr lang="da-DK" altLang="da-DK"/>
            </a:br>
            <a:r>
              <a:rPr lang="da-DK" altLang="da-DK"/>
              <a:t>at galakserne fjernede sig fra hinanden. </a:t>
            </a:r>
            <a:br>
              <a:rPr lang="da-DK" altLang="da-DK"/>
            </a:br>
            <a:r>
              <a:rPr lang="da-DK" altLang="da-DK"/>
              <a:t>Jo længere væk galakserne var – jo hurtigere syntes udvidelsen at foregå</a:t>
            </a:r>
            <a:br>
              <a:rPr lang="da-DK" altLang="da-DK"/>
            </a:br>
            <a:endParaRPr lang="da-DK" altLang="da-DK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/>
              <a:t>Ved at regne baglæns – kunne man forestille sig at hele </a:t>
            </a:r>
            <a:br>
              <a:rPr lang="da-DK" altLang="da-DK"/>
            </a:br>
            <a:r>
              <a:rPr lang="da-DK" altLang="da-DK"/>
              <a:t>universet havde været samlet i ét punkt. </a:t>
            </a:r>
            <a:br>
              <a:rPr lang="da-DK" altLang="da-DK"/>
            </a:br>
            <a:endParaRPr lang="da-DK" altLang="da-DK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/>
              <a:t>Denne observation blev sammen med andre observationer</a:t>
            </a:r>
            <a:br>
              <a:rPr lang="da-DK" altLang="da-DK"/>
            </a:br>
            <a:r>
              <a:rPr lang="da-DK" altLang="da-DK"/>
              <a:t>grundlaget for vores nuværende forståelse af universets udvikling </a:t>
            </a:r>
            <a:br>
              <a:rPr lang="da-DK" altLang="da-DK"/>
            </a:br>
            <a:endParaRPr lang="da-DK" altLang="da-DK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/>
              <a:t>I 1960’erne opdages den </a:t>
            </a:r>
            <a:r>
              <a:rPr lang="da-DK" altLang="da-DK" b="1" u="sng"/>
              <a:t>kosmiske baggrundsstråling </a:t>
            </a:r>
            <a:r>
              <a:rPr lang="da-DK" altLang="da-DK"/>
              <a:t>-  </a:t>
            </a:r>
            <a:br>
              <a:rPr lang="da-DK" altLang="da-DK"/>
            </a:br>
            <a:r>
              <a:rPr lang="da-DK" altLang="da-DK"/>
              <a:t>restgløden fra Big bang – som gør at der i universet er en temperatur </a:t>
            </a:r>
            <a:br>
              <a:rPr lang="da-DK" altLang="da-DK"/>
            </a:br>
            <a:r>
              <a:rPr lang="da-DK" altLang="da-DK"/>
              <a:t>på 2 gr.  over det absolutte 0-punkt (- 273 gr C)</a:t>
            </a:r>
            <a:br>
              <a:rPr lang="da-DK" altLang="da-DK"/>
            </a:br>
            <a:endParaRPr lang="da-DK" altLang="da-DK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/>
              <a:t>I 1960 ‘erne giver Steven </a:t>
            </a:r>
            <a:r>
              <a:rPr lang="da-DK" altLang="da-DK" b="1"/>
              <a:t>Hawkings</a:t>
            </a:r>
            <a:r>
              <a:rPr lang="da-DK" altLang="da-DK"/>
              <a:t> det matematiske bevis for Big Bang, </a:t>
            </a:r>
            <a:br>
              <a:rPr lang="da-DK" altLang="da-DK"/>
            </a:br>
            <a:r>
              <a:rPr lang="da-DK" altLang="da-DK"/>
              <a:t>og dermed af tidligere uforklarlige dele af Einsteins relativitetsteorier </a:t>
            </a:r>
            <a:br>
              <a:rPr lang="da-DK" altLang="da-DK"/>
            </a:br>
            <a:endParaRPr lang="da-DK" altLang="da-DK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/>
              <a:t>I 1960’erne blev dette den alment accepterede teori</a:t>
            </a:r>
            <a:br>
              <a:rPr lang="da-DK" altLang="da-DK"/>
            </a:br>
            <a:r>
              <a:rPr lang="da-DK" altLang="da-DK"/>
              <a:t>for universets dannelse, også kaldet </a:t>
            </a:r>
            <a:r>
              <a:rPr lang="da-DK" altLang="da-DK" b="1"/>
              <a:t>Big Bang</a:t>
            </a:r>
            <a:endParaRPr lang="da-DK" altLang="da-DK"/>
          </a:p>
        </p:txBody>
      </p:sp>
      <p:sp>
        <p:nvSpPr>
          <p:cNvPr id="13317" name="Text Box 8">
            <a:extLst>
              <a:ext uri="{FF2B5EF4-FFF2-40B4-BE49-F238E27FC236}">
                <a16:creationId xmlns:a16="http://schemas.microsoft.com/office/drawing/2014/main" id="{BCFA9FDF-A0A1-428E-AD32-A6F6DFEC0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33825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b="1"/>
              <a:t>.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A27A8031-EAB1-42E7-A2F2-E87560FC8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15888"/>
            <a:ext cx="3125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400"/>
              <a:t>Billede fra Hubble – Ultra Deep Field</a:t>
            </a:r>
            <a:r>
              <a:rPr lang="da-DK" altLang="da-DK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Big Bang Theory">
            <a:extLst>
              <a:ext uri="{FF2B5EF4-FFF2-40B4-BE49-F238E27FC236}">
                <a16:creationId xmlns:a16="http://schemas.microsoft.com/office/drawing/2014/main" id="{A3AB968F-C876-43C8-A10B-01A48E2AE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8" y="1125899"/>
            <a:ext cx="9144000" cy="617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>
            <a:extLst>
              <a:ext uri="{FF2B5EF4-FFF2-40B4-BE49-F238E27FC236}">
                <a16:creationId xmlns:a16="http://schemas.microsoft.com/office/drawing/2014/main" id="{8599444A-24E5-4A4F-AEB6-276381FA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282" y="1690914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3600" dirty="0"/>
              <a:t>?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2C3DF780-0D52-4542-8AD0-0EAE8BC780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4725" y="2243138"/>
            <a:ext cx="0" cy="898525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kstboks 4">
            <a:extLst>
              <a:ext uri="{FF2B5EF4-FFF2-40B4-BE49-F238E27FC236}">
                <a16:creationId xmlns:a16="http://schemas.microsoft.com/office/drawing/2014/main" id="{54557B45-5C9A-49CF-8378-C89BCEA45A12}"/>
              </a:ext>
            </a:extLst>
          </p:cNvPr>
          <p:cNvSpPr txBox="1"/>
          <p:nvPr/>
        </p:nvSpPr>
        <p:spPr>
          <a:xfrm>
            <a:off x="160408" y="209270"/>
            <a:ext cx="2976841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1400" dirty="0">
                <a:latin typeface="Arial" charset="0"/>
              </a:rPr>
              <a:t>Universet er nu et hav af </a:t>
            </a:r>
            <a:br>
              <a:rPr lang="da-DK" sz="1400" dirty="0">
                <a:latin typeface="Arial" charset="0"/>
              </a:rPr>
            </a:br>
            <a:r>
              <a:rPr lang="da-DK" sz="1400" b="1" dirty="0">
                <a:latin typeface="Arial" charset="0"/>
              </a:rPr>
              <a:t>gammastrålefotoner </a:t>
            </a:r>
            <a:r>
              <a:rPr lang="da-DK" sz="1400" dirty="0">
                <a:latin typeface="Arial" charset="0"/>
              </a:rPr>
              <a:t> - </a:t>
            </a:r>
            <a:br>
              <a:rPr lang="da-DK" sz="1400" dirty="0">
                <a:latin typeface="Arial" charset="0"/>
              </a:rPr>
            </a:br>
            <a:r>
              <a:rPr lang="da-DK" sz="1400" dirty="0">
                <a:latin typeface="Arial" charset="0"/>
              </a:rPr>
              <a:t>temperaturen er en milliard grader. </a:t>
            </a:r>
            <a:br>
              <a:rPr lang="da-DK" sz="1400" dirty="0">
                <a:latin typeface="Arial" charset="0"/>
              </a:rPr>
            </a:br>
            <a:r>
              <a:rPr lang="da-DK" sz="1400" dirty="0">
                <a:latin typeface="Arial" charset="0"/>
              </a:rPr>
              <a:t>Der dannes </a:t>
            </a:r>
            <a:r>
              <a:rPr lang="da-DK" sz="1400" b="1" dirty="0">
                <a:latin typeface="Arial" charset="0"/>
              </a:rPr>
              <a:t>stof og antistof</a:t>
            </a:r>
            <a:endParaRPr lang="da-DK" sz="1200" b="1" dirty="0">
              <a:latin typeface="Arial" charset="0"/>
            </a:endParaRPr>
          </a:p>
        </p:txBody>
      </p:sp>
      <p:sp>
        <p:nvSpPr>
          <p:cNvPr id="6" name="Tekstboks 5">
            <a:extLst>
              <a:ext uri="{FF2B5EF4-FFF2-40B4-BE49-F238E27FC236}">
                <a16:creationId xmlns:a16="http://schemas.microsoft.com/office/drawing/2014/main" id="{98D6243E-03F8-416E-9D3E-5D9BDE34477E}"/>
              </a:ext>
            </a:extLst>
          </p:cNvPr>
          <p:cNvSpPr txBox="1"/>
          <p:nvPr/>
        </p:nvSpPr>
        <p:spPr>
          <a:xfrm>
            <a:off x="3461951" y="370299"/>
            <a:ext cx="5496698" cy="8002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1400" b="1" dirty="0">
                <a:latin typeface="Arial" charset="0"/>
              </a:rPr>
              <a:t>Efter 1 sek</a:t>
            </a:r>
            <a:r>
              <a:rPr lang="da-DK" sz="1400" dirty="0">
                <a:latin typeface="Arial" charset="0"/>
              </a:rPr>
              <a:t>. Tilbage var en lille rest, nemlig de </a:t>
            </a:r>
            <a:br>
              <a:rPr lang="da-DK" sz="1400" dirty="0">
                <a:latin typeface="Arial" charset="0"/>
              </a:rPr>
            </a:br>
            <a:r>
              <a:rPr lang="da-DK" sz="1400" b="1" dirty="0">
                <a:latin typeface="Arial" charset="0"/>
              </a:rPr>
              <a:t>protoner, neutroner og elektroner </a:t>
            </a:r>
            <a:r>
              <a:rPr lang="da-DK" sz="1400" dirty="0">
                <a:latin typeface="Arial" charset="0"/>
              </a:rPr>
              <a:t>som findes i universet i dag</a:t>
            </a:r>
            <a:r>
              <a:rPr lang="da-DK" sz="1600" dirty="0">
                <a:latin typeface="Arial" charset="0"/>
              </a:rPr>
              <a:t>. </a:t>
            </a:r>
          </a:p>
          <a:p>
            <a:pPr>
              <a:defRPr/>
            </a:pPr>
            <a:endParaRPr lang="da-DK" sz="1600" dirty="0">
              <a:latin typeface="Arial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D3EFF42D-B13C-4866-9E62-C1EC0892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403350"/>
            <a:ext cx="23177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4175D582-3F55-4370-96DF-09B2957F3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92" y="1107139"/>
            <a:ext cx="231775" cy="18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6">
            <a:extLst>
              <a:ext uri="{FF2B5EF4-FFF2-40B4-BE49-F238E27FC236}">
                <a16:creationId xmlns:a16="http://schemas.microsoft.com/office/drawing/2014/main" id="{DC1FB55F-E6BB-49A9-BC59-B9AE04E0829B}"/>
              </a:ext>
            </a:extLst>
          </p:cNvPr>
          <p:cNvSpPr txBox="1"/>
          <p:nvPr/>
        </p:nvSpPr>
        <p:spPr>
          <a:xfrm>
            <a:off x="4562076" y="1096603"/>
            <a:ext cx="3846641" cy="73866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1400" dirty="0">
                <a:latin typeface="Arial" charset="0"/>
              </a:rPr>
              <a:t>Efter 3 minutter dannes simple </a:t>
            </a:r>
            <a:r>
              <a:rPr lang="da-DK" sz="1400" b="1" dirty="0">
                <a:latin typeface="Arial" charset="0"/>
              </a:rPr>
              <a:t>atomkerner</a:t>
            </a:r>
            <a:r>
              <a:rPr lang="da-DK" sz="1400" dirty="0">
                <a:latin typeface="Arial" charset="0"/>
              </a:rPr>
              <a:t>. universet består nu af atomkerner, elektroner , protoner og neutroner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F1EB8F8D-2020-4FDD-B793-0798B2DE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90" y="1737519"/>
            <a:ext cx="2317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>
            <a:extLst>
              <a:ext uri="{FF2B5EF4-FFF2-40B4-BE49-F238E27FC236}">
                <a16:creationId xmlns:a16="http://schemas.microsoft.com/office/drawing/2014/main" id="{6ADE18B2-E0C8-4D0D-B7F1-9CCCB380CB59}"/>
              </a:ext>
            </a:extLst>
          </p:cNvPr>
          <p:cNvSpPr txBox="1"/>
          <p:nvPr/>
        </p:nvSpPr>
        <p:spPr>
          <a:xfrm>
            <a:off x="3461952" y="3416486"/>
            <a:ext cx="3774344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1400" dirty="0">
                <a:latin typeface="Arial" charset="0"/>
              </a:rPr>
              <a:t>Fortsat afkøling af universet -&gt;</a:t>
            </a:r>
            <a:br>
              <a:rPr lang="da-DK" sz="1400" dirty="0">
                <a:latin typeface="Arial" charset="0"/>
              </a:rPr>
            </a:br>
            <a:r>
              <a:rPr lang="da-DK" sz="1400" dirty="0">
                <a:latin typeface="Arial" charset="0"/>
              </a:rPr>
              <a:t>atomkernerne indfanger elektroner, </a:t>
            </a:r>
            <a:br>
              <a:rPr lang="da-DK" sz="1400" dirty="0">
                <a:latin typeface="Arial" charset="0"/>
              </a:rPr>
            </a:br>
            <a:r>
              <a:rPr lang="da-DK" sz="1400" dirty="0">
                <a:latin typeface="Arial" charset="0"/>
              </a:rPr>
              <a:t>og danner atomer af de lette </a:t>
            </a:r>
            <a:r>
              <a:rPr lang="da-DK" sz="1400" b="1" dirty="0">
                <a:latin typeface="Arial" charset="0"/>
              </a:rPr>
              <a:t>grundstoffer </a:t>
            </a:r>
            <a:br>
              <a:rPr lang="da-DK" sz="1400" b="1" dirty="0">
                <a:latin typeface="Arial" charset="0"/>
              </a:rPr>
            </a:br>
            <a:r>
              <a:rPr lang="da-DK" sz="1400" b="1" dirty="0">
                <a:latin typeface="Arial" charset="0"/>
              </a:rPr>
              <a:t>Hydrogen  (H) og H</a:t>
            </a:r>
            <a:r>
              <a:rPr lang="da-DK" sz="1400" b="1" u="sng" dirty="0">
                <a:latin typeface="Arial" charset="0"/>
              </a:rPr>
              <a:t>elium</a:t>
            </a:r>
            <a:r>
              <a:rPr lang="da-DK" sz="1400" b="1" dirty="0">
                <a:latin typeface="Arial" charset="0"/>
              </a:rPr>
              <a:t> (He)</a:t>
            </a:r>
            <a:r>
              <a:rPr lang="da-DK" sz="1400" dirty="0">
                <a:latin typeface="Arial" charset="0"/>
              </a:rPr>
              <a:t>. </a:t>
            </a:r>
            <a:endParaRPr lang="da-DK" sz="2000" dirty="0">
              <a:latin typeface="Arial" charset="0"/>
            </a:endParaRP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C97CA410-2B5A-4542-8988-BB8088F8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67503" y="2408331"/>
            <a:ext cx="231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8">
            <a:extLst>
              <a:ext uri="{FF2B5EF4-FFF2-40B4-BE49-F238E27FC236}">
                <a16:creationId xmlns:a16="http://schemas.microsoft.com/office/drawing/2014/main" id="{4AFA96B4-4004-4FE8-95A5-687417938179}"/>
              </a:ext>
            </a:extLst>
          </p:cNvPr>
          <p:cNvSpPr txBox="1"/>
          <p:nvPr/>
        </p:nvSpPr>
        <p:spPr>
          <a:xfrm>
            <a:off x="4677965" y="4652735"/>
            <a:ext cx="4360489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1600" b="1" dirty="0">
                <a:latin typeface="Arial" charset="0"/>
              </a:rPr>
              <a:t>Gravitationskraften</a:t>
            </a:r>
            <a:r>
              <a:rPr lang="da-DK" sz="1600" dirty="0">
                <a:latin typeface="Arial" charset="0"/>
              </a:rPr>
              <a:t> (tyngdekraften) </a:t>
            </a:r>
            <a:br>
              <a:rPr lang="da-DK" sz="1600" dirty="0">
                <a:latin typeface="Arial" charset="0"/>
              </a:rPr>
            </a:br>
            <a:r>
              <a:rPr lang="da-DK" sz="1600" dirty="0">
                <a:latin typeface="Arial" charset="0"/>
              </a:rPr>
              <a:t>fører til en fortætning af stoffet </a:t>
            </a:r>
            <a:br>
              <a:rPr lang="da-DK" sz="1600" dirty="0">
                <a:latin typeface="Arial" charset="0"/>
              </a:rPr>
            </a:br>
            <a:r>
              <a:rPr lang="da-DK" sz="1600" dirty="0">
                <a:latin typeface="Arial" charset="0"/>
              </a:rPr>
              <a:t>og danner de stjerner og galakser vi ser i dag.</a:t>
            </a:r>
            <a:endParaRPr lang="da-DK" sz="2000" dirty="0">
              <a:latin typeface="Arial" charset="0"/>
            </a:endParaRP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6419EF9B-8C14-44E3-9904-007617BF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96335" y="2143942"/>
            <a:ext cx="231775" cy="249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4FB77CFB-32CF-4DCB-AFAF-0B907438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75A66FE3-8DAB-4E8E-8618-B9196E8A2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6988"/>
            <a:ext cx="8964612" cy="633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C1BC1-D276-40AE-A6DA-4536D2DD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31" y="203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Opsummering</a:t>
            </a:r>
          </a:p>
        </p:txBody>
      </p:sp>
      <p:sp>
        <p:nvSpPr>
          <p:cNvPr id="3" name="Tekstboks 2">
            <a:extLst>
              <a:ext uri="{FF2B5EF4-FFF2-40B4-BE49-F238E27FC236}">
                <a16:creationId xmlns:a16="http://schemas.microsoft.com/office/drawing/2014/main" id="{7C06F840-6642-41DA-A52A-57A78B3F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837088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400"/>
              <a:t>For ca 13.7 mia år siden dannes </a:t>
            </a:r>
            <a:r>
              <a:rPr lang="da-DK" altLang="da-DK" sz="2400" b="1" i="1" u="sng"/>
              <a:t>tiden</a:t>
            </a:r>
            <a:r>
              <a:rPr lang="da-DK" altLang="da-DK" sz="2400"/>
              <a:t> og </a:t>
            </a:r>
            <a:r>
              <a:rPr lang="da-DK" altLang="da-DK" sz="2400" b="1" i="1" u="sng"/>
              <a:t>rummet</a:t>
            </a:r>
            <a:r>
              <a:rPr lang="da-DK" altLang="da-DK" sz="240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400"/>
              <a:t>Efter få minutter </a:t>
            </a:r>
            <a:r>
              <a:rPr lang="da-DK" altLang="da-DK" sz="2400" b="1" u="sng"/>
              <a:t>atomkerner</a:t>
            </a:r>
            <a:r>
              <a:rPr lang="da-DK" altLang="da-DK" sz="2400"/>
              <a:t> og senere de </a:t>
            </a:r>
            <a:br>
              <a:rPr lang="da-DK" altLang="da-DK" sz="2400"/>
            </a:br>
            <a:r>
              <a:rPr lang="da-DK" altLang="da-DK" sz="2400"/>
              <a:t>to letteste grundstoffer </a:t>
            </a:r>
            <a:r>
              <a:rPr lang="da-DK" altLang="da-DK" sz="2400" u="sng"/>
              <a:t>Brint</a:t>
            </a:r>
            <a:r>
              <a:rPr lang="da-DK" altLang="da-DK" sz="2400"/>
              <a:t>  (Hydrogen  / H) og </a:t>
            </a:r>
            <a:br>
              <a:rPr lang="da-DK" altLang="da-DK" sz="2400"/>
            </a:br>
            <a:r>
              <a:rPr lang="da-DK" altLang="da-DK" sz="2400" u="sng"/>
              <a:t>Helium</a:t>
            </a:r>
            <a:r>
              <a:rPr lang="da-DK" altLang="da-DK" sz="2400"/>
              <a:t>  (He)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400"/>
              <a:t>Med universets fortsatte udvidelse -&gt; falder temperaturen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400" u="sng"/>
              <a:t>Tyngdekraften</a:t>
            </a:r>
            <a:r>
              <a:rPr lang="da-DK" altLang="da-DK" sz="2400"/>
              <a:t> begynder at samle stoffet i de </a:t>
            </a:r>
            <a:br>
              <a:rPr lang="da-DK" altLang="da-DK" sz="2400"/>
            </a:br>
            <a:r>
              <a:rPr lang="da-DK" altLang="da-DK" sz="2400"/>
              <a:t>gigantiske skyer af stof og gas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400"/>
              <a:t>-&gt; dannelse af stjerner og galaksehobe </a:t>
            </a:r>
            <a:br>
              <a:rPr lang="da-DK" altLang="da-DK" sz="2400"/>
            </a:br>
            <a:endParaRPr lang="da-DK" altLang="da-DK" sz="24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400"/>
              <a:t>I det følgende skal vi se hvordan </a:t>
            </a:r>
            <a:r>
              <a:rPr lang="da-DK" altLang="da-DK" sz="2400" b="1"/>
              <a:t>stjernerne</a:t>
            </a:r>
            <a:r>
              <a:rPr lang="da-DK" altLang="da-DK" sz="2400"/>
              <a:t> dannes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B2315-1D47-4487-A0C2-FEE4D54C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</a:rPr>
              <a:t>Naturvidenskabelig 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B5EA3D-9C74-41BF-A23F-D07DCFE57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defRPr/>
            </a:pPr>
            <a:r>
              <a:rPr lang="da-DK" sz="2400" dirty="0">
                <a:solidFill>
                  <a:schemeClr val="bg1">
                    <a:lumMod val="95000"/>
                  </a:schemeClr>
                </a:solidFill>
              </a:rPr>
              <a:t>Den naturvidenskabelige forståelse af universet er baseret på:</a:t>
            </a:r>
          </a:p>
          <a:p>
            <a:pPr lvl="1">
              <a:defRPr/>
            </a:pPr>
            <a:r>
              <a:rPr lang="da-DK" sz="2000" u="sng" dirty="0">
                <a:solidFill>
                  <a:schemeClr val="bg1">
                    <a:lumMod val="95000"/>
                  </a:schemeClr>
                </a:solidFill>
              </a:rPr>
              <a:t>Observationer</a:t>
            </a:r>
            <a:r>
              <a:rPr lang="da-DK" sz="2000" dirty="0">
                <a:solidFill>
                  <a:schemeClr val="bg1">
                    <a:lumMod val="95000"/>
                  </a:schemeClr>
                </a:solidFill>
              </a:rPr>
              <a:t> -&gt; </a:t>
            </a:r>
          </a:p>
          <a:p>
            <a:pPr lvl="1">
              <a:defRPr/>
            </a:pPr>
            <a:r>
              <a:rPr lang="da-DK" sz="2000" u="sng" dirty="0">
                <a:solidFill>
                  <a:schemeClr val="bg1">
                    <a:lumMod val="95000"/>
                  </a:schemeClr>
                </a:solidFill>
              </a:rPr>
              <a:t>Hypoteser</a:t>
            </a:r>
            <a:r>
              <a:rPr lang="da-DK" sz="2000" dirty="0">
                <a:solidFill>
                  <a:schemeClr val="bg1">
                    <a:lumMod val="95000"/>
                  </a:schemeClr>
                </a:solidFill>
              </a:rPr>
              <a:t> -&gt; </a:t>
            </a:r>
            <a:br>
              <a:rPr lang="da-DK" sz="2000" dirty="0">
                <a:solidFill>
                  <a:schemeClr val="bg1">
                    <a:lumMod val="95000"/>
                  </a:schemeClr>
                </a:solidFill>
              </a:rPr>
            </a:br>
            <a:endParaRPr lang="da-DK" sz="2000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defRPr/>
            </a:pPr>
            <a:r>
              <a:rPr lang="da-DK" sz="2000" dirty="0">
                <a:solidFill>
                  <a:schemeClr val="bg1">
                    <a:lumMod val="95000"/>
                  </a:schemeClr>
                </a:solidFill>
              </a:rPr>
              <a:t>Hypoteser efterprøves med den kendte matematik, fysik og kemi -&gt;</a:t>
            </a:r>
            <a:br>
              <a:rPr lang="da-DK" sz="2000" dirty="0">
                <a:solidFill>
                  <a:schemeClr val="bg1">
                    <a:lumMod val="95000"/>
                  </a:schemeClr>
                </a:solidFill>
              </a:rPr>
            </a:br>
            <a:endParaRPr lang="da-DK" sz="2000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defRPr/>
            </a:pPr>
            <a:r>
              <a:rPr lang="da-DK" sz="2000" u="sng" dirty="0">
                <a:solidFill>
                  <a:schemeClr val="bg1">
                    <a:lumMod val="95000"/>
                  </a:schemeClr>
                </a:solidFill>
              </a:rPr>
              <a:t>Teorier</a:t>
            </a:r>
            <a:r>
              <a:rPr lang="da-DK" sz="2000" dirty="0">
                <a:solidFill>
                  <a:schemeClr val="bg1">
                    <a:lumMod val="95000"/>
                  </a:schemeClr>
                </a:solidFill>
              </a:rPr>
              <a:t> om Universets opståen og udvikling -&gt;</a:t>
            </a:r>
            <a:br>
              <a:rPr lang="da-DK" sz="2000" dirty="0">
                <a:solidFill>
                  <a:schemeClr val="bg1">
                    <a:lumMod val="95000"/>
                  </a:schemeClr>
                </a:solidFill>
              </a:rPr>
            </a:br>
            <a:endParaRPr lang="da-DK" sz="2000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defRPr/>
            </a:pPr>
            <a:r>
              <a:rPr lang="da-DK" sz="2000" dirty="0">
                <a:solidFill>
                  <a:schemeClr val="bg1">
                    <a:lumMod val="95000"/>
                  </a:schemeClr>
                </a:solidFill>
              </a:rPr>
              <a:t>Den siden 1960’erne anerkendte videnskabelig forklaring på Universets opståen kaldes  ”</a:t>
            </a:r>
            <a:r>
              <a:rPr lang="da-DK" sz="2000" b="1" u="sng" dirty="0">
                <a:solidFill>
                  <a:schemeClr val="bg1">
                    <a:lumMod val="95000"/>
                  </a:schemeClr>
                </a:solidFill>
              </a:rPr>
              <a:t>Big Bang” </a:t>
            </a:r>
          </a:p>
          <a:p>
            <a:pPr lvl="1">
              <a:defRPr/>
            </a:pPr>
            <a:endParaRPr lang="da-DK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5BCB2-383A-456B-9111-390A68FA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47631"/>
            <a:ext cx="7062788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20B53D-5A72-43C0-A273-3A04A52D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da-DK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Nattehimlen og Mælkevejen</a:t>
            </a:r>
          </a:p>
        </p:txBody>
      </p:sp>
      <p:sp>
        <p:nvSpPr>
          <p:cNvPr id="4" name="Tekstboks 3">
            <a:extLst>
              <a:ext uri="{FF2B5EF4-FFF2-40B4-BE49-F238E27FC236}">
                <a16:creationId xmlns:a16="http://schemas.microsoft.com/office/drawing/2014/main" id="{2FF0A31D-B939-4F37-B790-ED009429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571605"/>
            <a:ext cx="49606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da-DK" altLang="da-DK" dirty="0"/>
              <a:t>Udenfor vores Mælkevej </a:t>
            </a:r>
            <a:br>
              <a:rPr lang="da-DK" altLang="da-DK" dirty="0"/>
            </a:br>
            <a:r>
              <a:rPr lang="da-DK" altLang="da-DK" dirty="0"/>
              <a:t>findes mindst </a:t>
            </a:r>
            <a:r>
              <a:rPr lang="da-DK" altLang="da-DK" u="sng" dirty="0"/>
              <a:t>100 milliarder andre galakser</a:t>
            </a:r>
            <a:r>
              <a:rPr lang="da-DK" altLang="da-DK" dirty="0"/>
              <a:t>  </a:t>
            </a:r>
          </a:p>
          <a:p>
            <a:pPr marL="0" indent="0" algn="ctr" eaLnBrk="1" hangingPunct="1"/>
            <a:r>
              <a:rPr lang="da-DK" altLang="da-DK" dirty="0"/>
              <a:t>som hver indeholder milliarder af stjerner</a:t>
            </a:r>
            <a:br>
              <a:rPr lang="da-DK" altLang="da-DK" dirty="0"/>
            </a:br>
            <a:endParaRPr lang="da-DK" alt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668E18-04C4-404E-AC96-7DDABAC65256}"/>
              </a:ext>
            </a:extLst>
          </p:cNvPr>
          <p:cNvSpPr/>
          <p:nvPr/>
        </p:nvSpPr>
        <p:spPr>
          <a:xfrm>
            <a:off x="2195736" y="1242995"/>
            <a:ext cx="2763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da-DK" altLang="da-DK" dirty="0"/>
              <a:t>Med det blotte øje kan vi </a:t>
            </a:r>
            <a:br>
              <a:rPr lang="da-DK" altLang="da-DK" dirty="0"/>
            </a:br>
            <a:r>
              <a:rPr lang="da-DK" altLang="da-DK" dirty="0"/>
              <a:t>kun se ca.  6000 stjerner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59ABE64-3330-4C59-B6E1-2707DA6F7AD3}"/>
              </a:ext>
            </a:extLst>
          </p:cNvPr>
          <p:cNvSpPr/>
          <p:nvPr/>
        </p:nvSpPr>
        <p:spPr>
          <a:xfrm>
            <a:off x="621911" y="2425824"/>
            <a:ext cx="3357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a-DK" altLang="da-DK" u="sng" dirty="0"/>
              <a:t>Mælkevejen</a:t>
            </a:r>
            <a:r>
              <a:rPr lang="da-DK" altLang="da-DK" dirty="0"/>
              <a:t> ses som et lysende bånd hen over nattehimlen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799DC9B-5633-4C19-9EEE-31980075FB34}"/>
              </a:ext>
            </a:extLst>
          </p:cNvPr>
          <p:cNvSpPr/>
          <p:nvPr/>
        </p:nvSpPr>
        <p:spPr>
          <a:xfrm>
            <a:off x="4062625" y="2425824"/>
            <a:ext cx="3893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altLang="da-DK" dirty="0"/>
              <a:t>Mælkevejen er </a:t>
            </a:r>
            <a:r>
              <a:rPr lang="da-DK" altLang="da-DK" u="sng" dirty="0"/>
              <a:t>vores lokale Galakse </a:t>
            </a:r>
            <a:br>
              <a:rPr lang="da-DK" altLang="da-DK" dirty="0"/>
            </a:br>
            <a:r>
              <a:rPr lang="da-DK" altLang="da-DK" dirty="0"/>
              <a:t>som består af </a:t>
            </a:r>
            <a:r>
              <a:rPr lang="da-DK" altLang="da-DK" u="sng" dirty="0"/>
              <a:t>100-400 milliarder stjerner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9780C-8E3F-4DB9-9A12-A35C655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da-DK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Astronomiens store spørgsmål?</a:t>
            </a:r>
          </a:p>
        </p:txBody>
      </p:sp>
      <p:sp>
        <p:nvSpPr>
          <p:cNvPr id="3" name="Tekstboks 2">
            <a:extLst>
              <a:ext uri="{FF2B5EF4-FFF2-40B4-BE49-F238E27FC236}">
                <a16:creationId xmlns:a16="http://schemas.microsoft.com/office/drawing/2014/main" id="{86CA919C-1E32-464E-BC4C-17ACDB3A1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700213"/>
            <a:ext cx="6273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800"/>
              <a:t>Hvordan er universets dannet ?</a:t>
            </a:r>
            <a:br>
              <a:rPr lang="da-DK" altLang="da-DK" sz="2800"/>
            </a:br>
            <a:endParaRPr lang="da-DK" altLang="da-DK" sz="2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800"/>
              <a:t>Hvilke stof består Universet af ?</a:t>
            </a:r>
            <a:br>
              <a:rPr lang="da-DK" altLang="da-DK" sz="2800"/>
            </a:br>
            <a:endParaRPr lang="da-DK" altLang="da-DK" sz="2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800"/>
              <a:t>Hvordan dannes stjerner? </a:t>
            </a:r>
            <a:br>
              <a:rPr lang="da-DK" altLang="da-DK" sz="2800"/>
            </a:br>
            <a:endParaRPr lang="da-DK" altLang="da-DK" sz="2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800"/>
              <a:t>Er dannelsen af planeter en naturlig </a:t>
            </a:r>
            <a:br>
              <a:rPr lang="da-DK" altLang="da-DK" sz="2800"/>
            </a:br>
            <a:r>
              <a:rPr lang="da-DK" altLang="da-DK" sz="2800"/>
              <a:t>følge af stjernedannelsen</a:t>
            </a:r>
            <a:br>
              <a:rPr lang="da-DK" altLang="da-DK" sz="2800"/>
            </a:br>
            <a:endParaRPr lang="da-DK" altLang="da-DK" sz="2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800"/>
              <a:t>Findes der liv udenfor jorden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iral_galakse_01">
            <a:extLst>
              <a:ext uri="{FF2B5EF4-FFF2-40B4-BE49-F238E27FC236}">
                <a16:creationId xmlns:a16="http://schemas.microsoft.com/office/drawing/2014/main" id="{C6BE8B3F-69E6-4A30-A8CD-E98F7742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1" y="137319"/>
            <a:ext cx="7983339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07alm_solarsystemLARGE">
            <a:extLst>
              <a:ext uri="{FF2B5EF4-FFF2-40B4-BE49-F238E27FC236}">
                <a16:creationId xmlns:a16="http://schemas.microsoft.com/office/drawing/2014/main" id="{432748A7-C1C1-41A7-B16C-5D3B03B36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97958"/>
            <a:ext cx="6152527" cy="3530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48AD9A-B802-443F-B899-ACBD3541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Solsystemer og galakser </a:t>
            </a:r>
          </a:p>
        </p:txBody>
      </p:sp>
    </p:spTree>
    <p:extLst>
      <p:ext uri="{BB962C8B-B14F-4D97-AF65-F5344CB8AC3E}">
        <p14:creationId xmlns:p14="http://schemas.microsoft.com/office/powerpoint/2010/main" val="34435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4114C3B-AF73-491F-A408-1AAFF7B75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504"/>
            <a:ext cx="8229600" cy="1143000"/>
          </a:xfrm>
        </p:spPr>
        <p:txBody>
          <a:bodyPr/>
          <a:lstStyle/>
          <a:p>
            <a:pPr algn="l" eaLnBrk="1" hangingPunct="1"/>
            <a:r>
              <a:rPr lang="da-DK" altLang="da-DK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Spiralgalakse  </a:t>
            </a:r>
          </a:p>
        </p:txBody>
      </p:sp>
      <p:pic>
        <p:nvPicPr>
          <p:cNvPr id="7171" name="Picture 3" descr="spiral_galakse_01">
            <a:extLst>
              <a:ext uri="{FF2B5EF4-FFF2-40B4-BE49-F238E27FC236}">
                <a16:creationId xmlns:a16="http://schemas.microsoft.com/office/drawing/2014/main" id="{DAB5250E-7463-460B-AEA3-56B5D3EE4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7168"/>
            <a:ext cx="65722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>
            <a:extLst>
              <a:ext uri="{FF2B5EF4-FFF2-40B4-BE49-F238E27FC236}">
                <a16:creationId xmlns:a16="http://schemas.microsoft.com/office/drawing/2014/main" id="{480A038C-873C-4ED7-A87A-82571CC86E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801" y="5159528"/>
            <a:ext cx="1080119" cy="6967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C77226B-8AF0-43F3-B910-9966C3C11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6" y="4832599"/>
            <a:ext cx="20510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 dirty="0"/>
              <a:t>Solen befinder sig </a:t>
            </a:r>
            <a:br>
              <a:rPr lang="da-DK" altLang="da-DK" sz="1600" dirty="0"/>
            </a:br>
            <a:r>
              <a:rPr lang="da-DK" altLang="da-DK" sz="1600" dirty="0"/>
              <a:t>i en af </a:t>
            </a:r>
            <a:r>
              <a:rPr lang="da-DK" altLang="da-DK" sz="1600" dirty="0" err="1"/>
              <a:t>mælke-vejens</a:t>
            </a:r>
            <a:r>
              <a:rPr lang="da-DK" altLang="da-DK" sz="1600" dirty="0"/>
              <a:t> Spiralarme</a:t>
            </a:r>
            <a:br>
              <a:rPr lang="da-DK" altLang="da-DK" sz="1600" dirty="0"/>
            </a:br>
            <a:r>
              <a:rPr lang="da-DK" altLang="da-DK" sz="1600" dirty="0"/>
              <a:t>ca. 26.000 lysår</a:t>
            </a:r>
            <a:br>
              <a:rPr lang="da-DK" altLang="da-DK" sz="1600" dirty="0"/>
            </a:br>
            <a:r>
              <a:rPr lang="da-DK" altLang="da-DK" sz="1600" dirty="0"/>
              <a:t>fra galaksens centrum</a:t>
            </a:r>
            <a:r>
              <a:rPr lang="da-DK" altLang="da-DK" dirty="0"/>
              <a:t> 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E27B74CE-C53E-42D1-B093-515331778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341438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Mælkevejen indeholder </a:t>
            </a:r>
            <a:br>
              <a:rPr lang="da-DK" altLang="da-DK"/>
            </a:br>
            <a:r>
              <a:rPr lang="da-DK" altLang="da-DK"/>
              <a:t>mellem 100 mia – 400 mia.  stjerner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8DF500CF-8696-4382-A27A-7D8640A8E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064000"/>
            <a:ext cx="3578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 dirty="0"/>
              <a:t>Solen bevæger sig én gang rundt i </a:t>
            </a:r>
            <a:br>
              <a:rPr lang="da-DK" altLang="da-DK" sz="1600" dirty="0"/>
            </a:br>
            <a:r>
              <a:rPr lang="da-DK" altLang="da-DK" sz="1600" dirty="0"/>
              <a:t>Mælkevejen på 220 </a:t>
            </a:r>
            <a:r>
              <a:rPr lang="da-DK" altLang="da-DK" sz="1600" dirty="0" err="1"/>
              <a:t>mio</a:t>
            </a:r>
            <a:r>
              <a:rPr lang="da-DK" altLang="da-DK" sz="1600" dirty="0"/>
              <a:t> år</a:t>
            </a:r>
            <a:br>
              <a:rPr lang="da-DK" altLang="da-DK" sz="1600" dirty="0"/>
            </a:br>
            <a:r>
              <a:rPr lang="da-DK" altLang="da-DK" sz="1600" dirty="0"/>
              <a:t>trods en hastighed på 220 km / </a:t>
            </a:r>
            <a:r>
              <a:rPr lang="da-DK" altLang="da-DK" sz="1600" dirty="0" err="1"/>
              <a:t>sek</a:t>
            </a:r>
            <a:r>
              <a:rPr lang="da-DK" altLang="da-DK" sz="1600" dirty="0"/>
              <a:t> !!!</a:t>
            </a:r>
          </a:p>
        </p:txBody>
      </p:sp>
      <p:sp>
        <p:nvSpPr>
          <p:cNvPr id="9224" name="AutoShape 8">
            <a:extLst>
              <a:ext uri="{FF2B5EF4-FFF2-40B4-BE49-F238E27FC236}">
                <a16:creationId xmlns:a16="http://schemas.microsoft.com/office/drawing/2014/main" id="{253CBC72-7307-460A-A10D-395FB19E92EA}"/>
              </a:ext>
            </a:extLst>
          </p:cNvPr>
          <p:cNvSpPr>
            <a:spLocks/>
          </p:cNvSpPr>
          <p:nvPr/>
        </p:nvSpPr>
        <p:spPr bwMode="auto">
          <a:xfrm>
            <a:off x="2863851" y="2100512"/>
            <a:ext cx="431800" cy="3527425"/>
          </a:xfrm>
          <a:prstGeom prst="leftBrace">
            <a:avLst>
              <a:gd name="adj1" fmla="val 68076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A72B9ECB-1E6A-409D-96FF-A26014495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23" y="3281155"/>
            <a:ext cx="17473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 dirty="0" err="1"/>
              <a:t>Mælke-vejens</a:t>
            </a:r>
            <a:br>
              <a:rPr lang="da-DK" altLang="da-DK" sz="1600" dirty="0"/>
            </a:br>
            <a:r>
              <a:rPr lang="da-DK" altLang="da-DK" sz="1600" dirty="0"/>
              <a:t>diameter er </a:t>
            </a:r>
            <a:r>
              <a:rPr lang="da-DK" altLang="da-DK" sz="1600" dirty="0" err="1"/>
              <a:t>ca</a:t>
            </a:r>
            <a:br>
              <a:rPr lang="da-DK" altLang="da-DK" sz="1600" dirty="0"/>
            </a:br>
            <a:r>
              <a:rPr lang="da-DK" altLang="da-DK" sz="1600" b="1" dirty="0"/>
              <a:t>100.000 lysår</a:t>
            </a:r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755908D3-F74F-4123-AA1D-20B0BABA82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3438" y="2852738"/>
            <a:ext cx="1223962" cy="1152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3B49301-B739-4FEE-84F0-9C73B1B01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320925"/>
            <a:ext cx="25669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I galaksens centrum </a:t>
            </a:r>
            <a:br>
              <a:rPr lang="da-DK" altLang="da-DK" sz="1600"/>
            </a:br>
            <a:r>
              <a:rPr lang="da-DK" altLang="da-DK" sz="1600"/>
              <a:t>befinder dig sig formentlig </a:t>
            </a:r>
            <a:br>
              <a:rPr lang="da-DK" altLang="da-DK" sz="1600"/>
            </a:br>
            <a:r>
              <a:rPr lang="da-DK" altLang="da-DK" sz="1600"/>
              <a:t>et kæmpe </a:t>
            </a:r>
            <a:r>
              <a:rPr lang="da-DK" altLang="da-DK" sz="1600" b="1"/>
              <a:t>sort hul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F4711127-AE4E-42A7-92BD-D8000E55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480693"/>
            <a:ext cx="428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dirty="0"/>
              <a:t>Med data om vores galakse Mælkevejen</a:t>
            </a:r>
          </a:p>
        </p:txBody>
      </p:sp>
      <p:sp>
        <p:nvSpPr>
          <p:cNvPr id="2" name="Tekstboks 1">
            <a:extLst>
              <a:ext uri="{FF2B5EF4-FFF2-40B4-BE49-F238E27FC236}">
                <a16:creationId xmlns:a16="http://schemas.microsoft.com/office/drawing/2014/main" id="{544976A9-0D82-48D5-92BF-DE372CD0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5448300"/>
            <a:ext cx="4978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Et </a:t>
            </a:r>
            <a:r>
              <a:rPr lang="da-DK" altLang="da-DK" sz="1600" u="sng"/>
              <a:t>lysår</a:t>
            </a:r>
            <a:r>
              <a:rPr lang="da-DK" altLang="da-DK" sz="1600"/>
              <a:t> – er den afstand som lyset  tilbagelægger på</a:t>
            </a:r>
            <a:br>
              <a:rPr lang="da-DK" altLang="da-DK" sz="1600"/>
            </a:br>
            <a:r>
              <a:rPr lang="da-DK" altLang="da-DK" sz="1600"/>
              <a:t>et år.  Lyset bevæger sig med en hastighed på</a:t>
            </a:r>
            <a:br>
              <a:rPr lang="da-DK" altLang="da-DK" sz="1600"/>
            </a:br>
            <a:r>
              <a:rPr lang="da-DK" altLang="da-DK" sz="1600"/>
              <a:t>ca 300.000 Km pr sekund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 animBg="1"/>
      <p:bldP spid="9225" grpId="0"/>
      <p:bldP spid="922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>
            <a:extLst>
              <a:ext uri="{FF2B5EF4-FFF2-40B4-BE49-F238E27FC236}">
                <a16:creationId xmlns:a16="http://schemas.microsoft.com/office/drawing/2014/main" id="{6D347579-C03F-4DAF-A942-48EB61C3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412875"/>
            <a:ext cx="74580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FC6E17C1-BEA3-436E-91FC-969A1C7A2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406" y="0"/>
            <a:ext cx="8231187" cy="1144588"/>
          </a:xfrm>
          <a:noFill/>
        </p:spPr>
        <p:txBody>
          <a:bodyPr lIns="90000" tIns="46800" rIns="90000" bIns="46800"/>
          <a:lstStyle/>
          <a:p>
            <a:pPr eaLnBrk="1" hangingPunct="1"/>
            <a:r>
              <a:rPr lang="da-DK" altLang="da-DK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Spiralgalakse set fra siden</a:t>
            </a: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C873B76F-0EAE-4D21-B95A-7389CCD3E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5248275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I galaksens centrum befinder de ældste stjerner sig</a:t>
            </a:r>
          </a:p>
        </p:txBody>
      </p:sp>
      <p:sp>
        <p:nvSpPr>
          <p:cNvPr id="8197" name="Line 8">
            <a:extLst>
              <a:ext uri="{FF2B5EF4-FFF2-40B4-BE49-F238E27FC236}">
                <a16:creationId xmlns:a16="http://schemas.microsoft.com/office/drawing/2014/main" id="{B79D53D3-CE87-4EC0-AE0A-2B9D58669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7538" y="3789363"/>
            <a:ext cx="360362" cy="13684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10BD63FD-3265-4E3B-AC56-0C885A765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708275"/>
            <a:ext cx="292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Yngre stjerner i yderkanten</a:t>
            </a:r>
          </a:p>
        </p:txBody>
      </p:sp>
      <p:sp>
        <p:nvSpPr>
          <p:cNvPr id="8199" name="Line 10">
            <a:extLst>
              <a:ext uri="{FF2B5EF4-FFF2-40B4-BE49-F238E27FC236}">
                <a16:creationId xmlns:a16="http://schemas.microsoft.com/office/drawing/2014/main" id="{4C0845B0-3521-4CF3-872F-2376DFC92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3074988"/>
            <a:ext cx="647700" cy="12906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C92DC7E-5515-4308-9906-C6B8D146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" y="202615"/>
            <a:ext cx="8926513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F858F4-E493-40D5-A3D0-84A3E98B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da-DK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Vores nabo galakse</a:t>
            </a:r>
          </a:p>
        </p:txBody>
      </p:sp>
      <p:sp>
        <p:nvSpPr>
          <p:cNvPr id="3" name="Tekstboks 2">
            <a:extLst>
              <a:ext uri="{FF2B5EF4-FFF2-40B4-BE49-F238E27FC236}">
                <a16:creationId xmlns:a16="http://schemas.microsoft.com/office/drawing/2014/main" id="{B4CA9313-BFE5-41B2-A7D6-D8BDE075C780}"/>
              </a:ext>
            </a:extLst>
          </p:cNvPr>
          <p:cNvSpPr txBox="1"/>
          <p:nvPr/>
        </p:nvSpPr>
        <p:spPr>
          <a:xfrm>
            <a:off x="109990" y="1223784"/>
            <a:ext cx="4066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a-DK" dirty="0">
                <a:latin typeface="Arial" charset="0"/>
              </a:rPr>
              <a:t>Den nærmeste galakse i f.h.t. </a:t>
            </a:r>
            <a:br>
              <a:rPr lang="da-DK" dirty="0">
                <a:latin typeface="Arial" charset="0"/>
              </a:rPr>
            </a:br>
            <a:r>
              <a:rPr lang="da-DK" dirty="0">
                <a:latin typeface="Arial" charset="0"/>
              </a:rPr>
              <a:t>vores Mælkevej er </a:t>
            </a:r>
            <a:r>
              <a:rPr lang="da-DK" b="1" u="sng" dirty="0">
                <a:latin typeface="Arial" charset="0"/>
              </a:rPr>
              <a:t>Andromeda</a:t>
            </a:r>
            <a:r>
              <a:rPr lang="da-DK" dirty="0">
                <a:latin typeface="Arial" charset="0"/>
              </a:rPr>
              <a:t>  galaksen (M31)</a:t>
            </a:r>
          </a:p>
        </p:txBody>
      </p:sp>
      <p:sp>
        <p:nvSpPr>
          <p:cNvPr id="9221" name="Tekstboks 3">
            <a:extLst>
              <a:ext uri="{FF2B5EF4-FFF2-40B4-BE49-F238E27FC236}">
                <a16:creationId xmlns:a16="http://schemas.microsoft.com/office/drawing/2014/main" id="{8D95A5D5-CE76-41B3-A4DA-66FF6BCE3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4359324"/>
            <a:ext cx="26209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dirty="0"/>
              <a:t>Alle galakser optræder </a:t>
            </a:r>
            <a:br>
              <a:rPr lang="da-DK" altLang="da-DK" dirty="0"/>
            </a:br>
            <a:r>
              <a:rPr lang="da-DK" altLang="da-DK" dirty="0"/>
              <a:t>i grupper eller hobe – </a:t>
            </a:r>
            <a:br>
              <a:rPr lang="da-DK" altLang="da-DK" dirty="0"/>
            </a:br>
            <a:r>
              <a:rPr lang="da-DK" altLang="da-DK" dirty="0"/>
              <a:t>vores lokale gruppe </a:t>
            </a:r>
            <a:br>
              <a:rPr lang="da-DK" altLang="da-DK" dirty="0"/>
            </a:br>
            <a:r>
              <a:rPr lang="da-DK" altLang="da-DK" dirty="0"/>
              <a:t>består udover Mælke-</a:t>
            </a:r>
            <a:br>
              <a:rPr lang="da-DK" altLang="da-DK" dirty="0"/>
            </a:br>
            <a:r>
              <a:rPr lang="da-DK" altLang="da-DK" dirty="0"/>
              <a:t>vejen og Andromeda af </a:t>
            </a:r>
            <a:br>
              <a:rPr lang="da-DK" altLang="da-DK" dirty="0"/>
            </a:br>
            <a:r>
              <a:rPr lang="da-DK" altLang="da-DK" dirty="0"/>
              <a:t>ca. 30 galakser.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57DF904-99AA-4B2D-A96F-2A848A3ADC4D}"/>
              </a:ext>
            </a:extLst>
          </p:cNvPr>
          <p:cNvSpPr txBox="1"/>
          <p:nvPr/>
        </p:nvSpPr>
        <p:spPr>
          <a:xfrm>
            <a:off x="457200" y="4953583"/>
            <a:ext cx="3788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Arial" charset="0"/>
              </a:rPr>
              <a:t>Andromedagalaksen kan ses </a:t>
            </a:r>
            <a:br>
              <a:rPr lang="da-DK" dirty="0">
                <a:latin typeface="Arial" charset="0"/>
              </a:rPr>
            </a:br>
            <a:r>
              <a:rPr lang="da-DK" dirty="0">
                <a:latin typeface="Arial" charset="0"/>
              </a:rPr>
              <a:t>som en svag tåge med </a:t>
            </a:r>
            <a:br>
              <a:rPr lang="da-DK" dirty="0">
                <a:latin typeface="Arial" charset="0"/>
              </a:rPr>
            </a:br>
            <a:r>
              <a:rPr lang="da-DK" dirty="0">
                <a:latin typeface="Arial" charset="0"/>
              </a:rPr>
              <a:t>det blotte øje, selv om den </a:t>
            </a:r>
            <a:br>
              <a:rPr lang="da-DK" dirty="0">
                <a:latin typeface="Arial" charset="0"/>
              </a:rPr>
            </a:br>
            <a:r>
              <a:rPr lang="da-DK" dirty="0">
                <a:latin typeface="Arial" charset="0"/>
              </a:rPr>
              <a:t>befinder sig </a:t>
            </a:r>
            <a:r>
              <a:rPr lang="da-DK" b="1" u="sng" dirty="0">
                <a:latin typeface="Arial" charset="0"/>
              </a:rPr>
              <a:t>2.4 millioner lysår </a:t>
            </a:r>
            <a:r>
              <a:rPr lang="da-DK" dirty="0">
                <a:latin typeface="Arial" charset="0"/>
              </a:rPr>
              <a:t>fra </a:t>
            </a:r>
            <a:br>
              <a:rPr lang="da-DK" dirty="0">
                <a:latin typeface="Arial" charset="0"/>
              </a:rPr>
            </a:br>
            <a:r>
              <a:rPr lang="da-DK" dirty="0">
                <a:latin typeface="Arial" charset="0"/>
              </a:rPr>
              <a:t>Jorden.</a:t>
            </a:r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4987D14-C65B-4777-B296-07F664169981}"/>
              </a:ext>
            </a:extLst>
          </p:cNvPr>
          <p:cNvSpPr txBox="1"/>
          <p:nvPr/>
        </p:nvSpPr>
        <p:spPr>
          <a:xfrm>
            <a:off x="397691" y="2659780"/>
            <a:ext cx="269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Arial" charset="0"/>
              </a:rPr>
              <a:t>Andromeda galaksen er </a:t>
            </a:r>
            <a:br>
              <a:rPr lang="da-DK" dirty="0">
                <a:latin typeface="Arial" charset="0"/>
              </a:rPr>
            </a:br>
            <a:r>
              <a:rPr lang="da-DK" dirty="0">
                <a:latin typeface="Arial" charset="0"/>
              </a:rPr>
              <a:t>ligesom Mælkevejen en</a:t>
            </a:r>
            <a:br>
              <a:rPr lang="da-DK" dirty="0">
                <a:latin typeface="Arial" charset="0"/>
              </a:rPr>
            </a:br>
            <a:r>
              <a:rPr lang="da-DK" dirty="0">
                <a:latin typeface="Arial" charset="0"/>
              </a:rPr>
              <a:t>typisk </a:t>
            </a:r>
            <a:r>
              <a:rPr lang="da-DK" b="1" dirty="0">
                <a:latin typeface="Arial" charset="0"/>
              </a:rPr>
              <a:t>spiralgalakse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21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piral_galakse_02">
            <a:extLst>
              <a:ext uri="{FF2B5EF4-FFF2-40B4-BE49-F238E27FC236}">
                <a16:creationId xmlns:a16="http://schemas.microsoft.com/office/drawing/2014/main" id="{42F3AFA0-D941-4E6A-95A3-435468F7C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9738"/>
            <a:ext cx="5626100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AACAA449-0C72-4479-83FA-4A497CC3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3500"/>
            <a:ext cx="882015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2">
            <a:extLst>
              <a:ext uri="{FF2B5EF4-FFF2-40B4-BE49-F238E27FC236}">
                <a16:creationId xmlns:a16="http://schemas.microsoft.com/office/drawing/2014/main" id="{ABEEA115-F058-4836-9CE6-F5041793A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>
                <a:solidFill>
                  <a:schemeClr val="bg1"/>
                </a:solidFill>
              </a:rPr>
              <a:t>Andre galakser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CD75985A-6F0F-49E1-9FF2-366D47B1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3500"/>
            <a:ext cx="8769350" cy="65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8733BD1D-E802-44FE-BB95-572F51B2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75" y="15875"/>
            <a:ext cx="12133263" cy="67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793</Words>
  <Application>Microsoft Office PowerPoint</Application>
  <PresentationFormat>Skærmshow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 Light</vt:lpstr>
      <vt:lpstr>Standarddesign</vt:lpstr>
      <vt:lpstr>UNIVERSET</vt:lpstr>
      <vt:lpstr>Naturvidenskabelig metode</vt:lpstr>
      <vt:lpstr>Nattehimlen og Mælkevejen</vt:lpstr>
      <vt:lpstr>Astronomiens store spørgsmål?</vt:lpstr>
      <vt:lpstr>Solsystemer og galakser </vt:lpstr>
      <vt:lpstr>Spiralgalakse  </vt:lpstr>
      <vt:lpstr>Spiralgalakse set fra siden</vt:lpstr>
      <vt:lpstr>Vores nabo galakse</vt:lpstr>
      <vt:lpstr>Andre galakser</vt:lpstr>
      <vt:lpstr>Galakser kolliderer</vt:lpstr>
      <vt:lpstr>Milliarder af galakser</vt:lpstr>
      <vt:lpstr>Det ekspanderende Univers </vt:lpstr>
      <vt:lpstr>PowerPoint-præsentation</vt:lpstr>
      <vt:lpstr>PowerPoint-præsentation</vt:lpstr>
      <vt:lpstr>Opsummering</vt:lpstr>
    </vt:vector>
  </TitlesOfParts>
  <Company>fhf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Otto leholt</dc:creator>
  <cp:lastModifiedBy>otto leholt</cp:lastModifiedBy>
  <cp:revision>33</cp:revision>
  <dcterms:created xsi:type="dcterms:W3CDTF">2007-08-23T17:41:21Z</dcterms:created>
  <dcterms:modified xsi:type="dcterms:W3CDTF">2019-12-05T06:20:15Z</dcterms:modified>
</cp:coreProperties>
</file>