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57" r:id="rId3"/>
    <p:sldId id="271" r:id="rId4"/>
    <p:sldId id="256" r:id="rId5"/>
    <p:sldId id="270" r:id="rId6"/>
    <p:sldId id="260" r:id="rId7"/>
    <p:sldId id="273" r:id="rId8"/>
    <p:sldId id="259" r:id="rId9"/>
    <p:sldId id="258" r:id="rId10"/>
    <p:sldId id="268" r:id="rId11"/>
    <p:sldId id="274" r:id="rId12"/>
    <p:sldId id="275" r:id="rId13"/>
    <p:sldId id="276" r:id="rId14"/>
    <p:sldId id="272" r:id="rId15"/>
  </p:sldIdLst>
  <p:sldSz cx="9144000" cy="6858000" type="screen4x3"/>
  <p:notesSz cx="9979025" cy="683418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2E2CDFD-DC32-4DDF-A9B5-E481D81B97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431E458-586F-428D-A8C3-A49A001A539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3088" y="0"/>
            <a:ext cx="4324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F9363301-A4A1-4CE2-BCF7-6227745F22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91288"/>
            <a:ext cx="4324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2F03BD7-C68F-4AEA-A31E-2746DA81A08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3088" y="6491288"/>
            <a:ext cx="4324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843495-4709-4A32-9553-5E9165856926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93E825CA-0241-471E-99BC-0D369B4C3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B031EA-F6B0-4EEE-AFDE-196997D502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53088" y="0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0EB71E-1348-4A26-8C56-F91EE7926ACB}" type="datetimeFigureOut">
              <a:rPr lang="da-DK"/>
              <a:pPr>
                <a:defRPr/>
              </a:pPr>
              <a:t>02-12-2019</a:t>
            </a:fld>
            <a:endParaRPr lang="da-DK"/>
          </a:p>
        </p:txBody>
      </p:sp>
      <p:sp>
        <p:nvSpPr>
          <p:cNvPr id="4" name="Pladsholder til diasbillede 3">
            <a:extLst>
              <a:ext uri="{FF2B5EF4-FFF2-40B4-BE49-F238E27FC236}">
                <a16:creationId xmlns:a16="http://schemas.microsoft.com/office/drawing/2014/main" id="{AA359D40-44CA-43D4-BA74-CED666D933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3D2BC2D1-E5D9-4A36-9094-B087091F1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8538" y="3246438"/>
            <a:ext cx="7981950" cy="3074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3EC328-EBFD-4BDC-8C54-B7AE8F706A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>
            <a:extLst>
              <a:ext uri="{FF2B5EF4-FFF2-40B4-BE49-F238E27FC236}">
                <a16:creationId xmlns:a16="http://schemas.microsoft.com/office/drawing/2014/main" id="{D736647A-F4CE-480D-9CE4-7B3957891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53088" y="6491288"/>
            <a:ext cx="4324350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287688-0FF0-4130-A6ED-86B92DE0E5B5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diasbillede 1">
            <a:extLst>
              <a:ext uri="{FF2B5EF4-FFF2-40B4-BE49-F238E27FC236}">
                <a16:creationId xmlns:a16="http://schemas.microsoft.com/office/drawing/2014/main" id="{A3DC8587-7978-4AB5-A80D-D133F05266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dsholder til noter 2">
            <a:extLst>
              <a:ext uri="{FF2B5EF4-FFF2-40B4-BE49-F238E27FC236}">
                <a16:creationId xmlns:a16="http://schemas.microsoft.com/office/drawing/2014/main" id="{BEFC0706-E521-49A6-B2D0-D6F8E530E3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17412" name="Pladsholder til diasnummer 3">
            <a:extLst>
              <a:ext uri="{FF2B5EF4-FFF2-40B4-BE49-F238E27FC236}">
                <a16:creationId xmlns:a16="http://schemas.microsoft.com/office/drawing/2014/main" id="{0ABE0C02-02EB-4617-AB4E-4282E0028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6F5887-7C82-43B7-9AEB-9D39F3F8BD46}" type="slidenum">
              <a:rPr lang="da-DK" altLang="da-DK"/>
              <a:pPr eaLnBrk="1" hangingPunct="1"/>
              <a:t>12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>
            <a:extLst>
              <a:ext uri="{FF2B5EF4-FFF2-40B4-BE49-F238E27FC236}">
                <a16:creationId xmlns:a16="http://schemas.microsoft.com/office/drawing/2014/main" id="{55DC9F86-53C6-4CD7-88C6-AD0F5B288B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dsholder til noter 2">
            <a:extLst>
              <a:ext uri="{FF2B5EF4-FFF2-40B4-BE49-F238E27FC236}">
                <a16:creationId xmlns:a16="http://schemas.microsoft.com/office/drawing/2014/main" id="{1F76F3C8-05C7-4C54-A6BE-1EE24EA9C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18436" name="Pladsholder til diasnummer 3">
            <a:extLst>
              <a:ext uri="{FF2B5EF4-FFF2-40B4-BE49-F238E27FC236}">
                <a16:creationId xmlns:a16="http://schemas.microsoft.com/office/drawing/2014/main" id="{F9D5B183-89A6-4C6F-9D4D-8FDACD493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01F9C3-F6C7-48D1-9A62-6DDEE8EBA048}" type="slidenum">
              <a:rPr lang="da-DK" altLang="da-DK"/>
              <a:pPr eaLnBrk="1" hangingPunct="1"/>
              <a:t>13</a:t>
            </a:fld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B72A8-FF23-4EA8-A5C3-FC426B7BB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3112D-A775-4591-B7C1-1AF2D4A16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A8CF9E-6E31-4220-A662-4FC952690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3BBEC-1F2E-4BC8-912D-EB795583590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6630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E81EB3-E9B7-4D32-9D91-1A60AA643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0C0D6A-4B58-47B9-9D53-A0C5B6AAB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DC7D3-D3FB-4E48-89E4-4396FE8EF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0B5BA-18F7-4279-A543-9A1F71688E5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628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0ECD25-2BE2-4758-849B-AF008544A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A78B1-635A-4E8D-AB62-9C3143A04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239720-1A24-4E8E-9D0C-670A317FA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E6CC9-AADF-4C05-A86E-1E699235E6A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5226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7DC04D-88E7-4F09-916B-617D305B0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59224E-56E9-403C-AFED-EB25C9426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7B688-303C-45BC-9056-0CB5AD969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C6229-4993-4615-9E01-DC5E24BAB4B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6021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D169E-BCCE-471E-954C-FD481924E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995ED9-B498-4174-8C5B-E9388B145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682F0-F00D-4DD1-84E0-D4A160BFF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50EF7-6EEE-41E0-97E9-7C465861C3E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803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AF614-9D0A-4373-897B-01D268FF0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CAD4D-E36E-41FD-859B-FC399BBBD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A776F-9720-4C7F-9C84-03A332454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430EF-ADCF-40BB-B998-F6733631841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6481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F4519A-24A4-4C3A-934D-626EDEBB0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B7DEDF-5D29-4451-BA7D-735E4F96A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016AB6-AD6E-46DB-8229-8248497D5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EDF53-45BC-41E1-AC56-D2BCC8D08FA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0246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0BB51B-4326-4D21-8027-6B0DD19F6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B409AA-39D9-4D98-8429-85C85C021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DA2A6D-6E28-4606-954B-45D03F9C8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4F1AD-63D3-4EE3-B7BE-CD00CF3E5BE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3606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B8E2E7-392A-404F-B18A-F9483A75B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29DFEB-A9EC-4714-A307-ADEAA24B5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0CB568-3799-4599-9FD5-8D54E3693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9CED2-2B36-4625-BA0F-CC5EE656D2D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727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42CF8-8D70-4026-9FAC-A3742A384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AF317-FEC1-4ED5-8B81-B1741DCD4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B5DCB-31EA-44C7-9E30-3A13687D2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25315-A77E-4185-9DA2-B4C2FA72EBC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1849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046F9-174D-468E-A8CF-0C3CF63D3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95DE7-A40F-41B5-A568-7A959843E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16586-18B2-4EF4-9C88-D80314DFE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E8EAC-11F3-4278-8B4E-BBAF0E5A087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4334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16EC3B-EBBD-4B61-B9CC-AC345C0B8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338E27-0F58-43AC-91EF-8DA14132E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A12118-290F-494A-95CA-479CAC72AC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01FA85-AF43-4B73-89BB-9D0B9EF996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CBBBE-9012-42BC-B28A-1C835B2693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13D26A1-55CB-465A-B979-0C0638D49C07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mmet.dk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D6F9D53F-AD7C-4111-AE94-27552549A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1216025"/>
            <a:ext cx="352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>
                <a:solidFill>
                  <a:schemeClr val="bg2"/>
                </a:solidFill>
              </a:rPr>
              <a:t>Hallo …..Anybody out there …..?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atest_mdi_igram">
            <a:extLst>
              <a:ext uri="{FF2B5EF4-FFF2-40B4-BE49-F238E27FC236}">
                <a16:creationId xmlns:a16="http://schemas.microsoft.com/office/drawing/2014/main" id="{8004F5C9-59D2-4BAC-A80D-EFF9F5ED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1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8260F477-B47D-48D9-9DE7-211C6F66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4464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Solen består af de</a:t>
            </a:r>
            <a:br>
              <a:rPr lang="da-DK" altLang="da-DK"/>
            </a:br>
            <a:r>
              <a:rPr lang="da-DK" altLang="da-DK"/>
              <a:t>letteste grundstoffer:</a:t>
            </a:r>
            <a:br>
              <a:rPr lang="da-DK" altLang="da-DK"/>
            </a:br>
            <a:r>
              <a:rPr lang="da-DK" altLang="da-DK"/>
              <a:t>75 % </a:t>
            </a:r>
            <a:r>
              <a:rPr lang="da-DK" altLang="da-DK" b="1"/>
              <a:t>Hydrogen</a:t>
            </a:r>
            <a:r>
              <a:rPr lang="da-DK" altLang="da-DK"/>
              <a:t> (brint) (H) og </a:t>
            </a:r>
            <a:br>
              <a:rPr lang="da-DK" altLang="da-DK"/>
            </a:br>
            <a:r>
              <a:rPr lang="da-DK" altLang="da-DK"/>
              <a:t>25 % </a:t>
            </a:r>
            <a:r>
              <a:rPr lang="da-DK" altLang="da-DK" b="1"/>
              <a:t>helium</a:t>
            </a:r>
            <a:endParaRPr lang="da-DK" altLang="da-DK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4127C943-268E-49FD-A1BE-8B27CBF3F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altLang="da-DK">
                <a:solidFill>
                  <a:schemeClr val="bg1"/>
                </a:solidFill>
              </a:rPr>
              <a:t>Solen </a:t>
            </a: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329383C5-38A0-4F15-BC11-7BEA57838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4365625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EE9D4EE8-689A-45DE-9469-C36FA6961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716338"/>
            <a:ext cx="2359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>
                <a:solidFill>
                  <a:schemeClr val="tx1"/>
                </a:solidFill>
              </a:rPr>
              <a:t>Diameter </a:t>
            </a:r>
            <a:r>
              <a:rPr lang="da-DK" altLang="da-DK" sz="1600" b="1">
                <a:solidFill>
                  <a:schemeClr val="tx1"/>
                </a:solidFill>
              </a:rPr>
              <a:t>1.4 mio km</a:t>
            </a:r>
            <a:br>
              <a:rPr lang="da-DK" altLang="da-DK" sz="1600">
                <a:solidFill>
                  <a:schemeClr val="tx1"/>
                </a:solidFill>
              </a:rPr>
            </a:br>
            <a:r>
              <a:rPr lang="da-DK" altLang="da-DK" sz="1400">
                <a:solidFill>
                  <a:schemeClr val="tx1"/>
                </a:solidFill>
              </a:rPr>
              <a:t>mere end 100 gange jorden</a:t>
            </a:r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1F091963-9012-4C0F-AC97-3B3C510AD8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8175" y="4437063"/>
            <a:ext cx="2159000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AAA4F89-BA4C-40E1-B6F3-0104BF7A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1428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Temperatur </a:t>
            </a:r>
            <a:br>
              <a:rPr lang="da-DK" altLang="da-DK"/>
            </a:br>
            <a:r>
              <a:rPr lang="da-DK" altLang="da-DK"/>
              <a:t>i centrum</a:t>
            </a:r>
            <a:br>
              <a:rPr lang="da-DK" altLang="da-DK"/>
            </a:br>
            <a:r>
              <a:rPr lang="da-DK" altLang="da-DK" b="1"/>
              <a:t>15 mio </a:t>
            </a:r>
            <a:r>
              <a:rPr lang="en-US" altLang="da-DK" b="1">
                <a:cs typeface="Arial" panose="020B0604020202020204" pitchFamily="34" charset="0"/>
              </a:rPr>
              <a:t>° C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D9F0A5F4-01B7-48CD-A463-924818C1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Overflade temperatur</a:t>
            </a:r>
            <a:br>
              <a:rPr lang="da-DK" altLang="da-DK"/>
            </a:br>
            <a:r>
              <a:rPr lang="da-DK" altLang="da-DK"/>
              <a:t>ca 5.000 </a:t>
            </a:r>
            <a:r>
              <a:rPr lang="en-US" altLang="da-DK"/>
              <a:t>° C </a:t>
            </a:r>
            <a:endParaRPr lang="da-DK" altLang="da-DK"/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7CDBAEF2-0283-4FD9-BAAE-2CAC1D52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581525"/>
            <a:ext cx="1158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400">
                <a:solidFill>
                  <a:schemeClr val="tx1"/>
                </a:solidFill>
              </a:rPr>
              <a:t>Massefylde </a:t>
            </a:r>
            <a:br>
              <a:rPr lang="da-DK" altLang="da-DK" sz="1400">
                <a:solidFill>
                  <a:schemeClr val="tx1"/>
                </a:solidFill>
              </a:rPr>
            </a:br>
            <a:r>
              <a:rPr lang="da-DK" altLang="da-DK" sz="1400">
                <a:solidFill>
                  <a:schemeClr val="tx1"/>
                </a:solidFill>
              </a:rPr>
              <a:t>1410 kg/m3 </a:t>
            </a:r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B4D274B8-0333-438A-B904-299BC2993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712788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Alder: ca 4.6 mia år</a:t>
            </a:r>
          </a:p>
        </p:txBody>
      </p:sp>
      <p:sp>
        <p:nvSpPr>
          <p:cNvPr id="20497" name="Text Box 17">
            <a:extLst>
              <a:ext uri="{FF2B5EF4-FFF2-40B4-BE49-F238E27FC236}">
                <a16:creationId xmlns:a16="http://schemas.microsoft.com/office/drawing/2014/main" id="{FB16F570-CDFE-45AC-B940-B74CFBB47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105400"/>
            <a:ext cx="1771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b="1"/>
              <a:t>Masse</a:t>
            </a:r>
            <a:r>
              <a:rPr lang="da-DK" altLang="da-DK"/>
              <a:t>:</a:t>
            </a:r>
            <a:br>
              <a:rPr lang="da-DK" altLang="da-DK"/>
            </a:br>
            <a:r>
              <a:rPr lang="da-DK" altLang="da-DK"/>
              <a:t>333.000 gange </a:t>
            </a:r>
            <a:br>
              <a:rPr lang="da-DK" altLang="da-DK"/>
            </a:br>
            <a:r>
              <a:rPr lang="da-DK" altLang="da-DK"/>
              <a:t>jordens masse</a:t>
            </a:r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12271B89-529A-497C-AC81-3EEEAA42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229225"/>
            <a:ext cx="2266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a-DK" altLang="da-DK"/>
              <a:t>Lyset fra  solen </a:t>
            </a:r>
            <a:br>
              <a:rPr lang="da-DK" altLang="da-DK"/>
            </a:br>
            <a:r>
              <a:rPr lang="da-DK" altLang="da-DK"/>
              <a:t>er ca. 8 min </a:t>
            </a:r>
            <a:br>
              <a:rPr lang="da-DK" altLang="da-DK"/>
            </a:br>
            <a:r>
              <a:rPr lang="da-DK" altLang="da-DK"/>
              <a:t>om at nå jorden</a:t>
            </a: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3DE124B8-0307-4D5E-ACE5-FEC762F5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1196975"/>
            <a:ext cx="3981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a-DK" altLang="da-DK"/>
              <a:t>Pga af det høje tryk </a:t>
            </a:r>
            <a:br>
              <a:rPr lang="da-DK" altLang="da-DK"/>
            </a:br>
            <a:r>
              <a:rPr lang="da-DK" altLang="da-DK"/>
              <a:t>og ekstreme temperaturer </a:t>
            </a:r>
            <a:br>
              <a:rPr lang="da-DK" altLang="da-DK"/>
            </a:br>
            <a:r>
              <a:rPr lang="da-DK" altLang="da-DK"/>
              <a:t>foregår en konstant atomkerneproces</a:t>
            </a:r>
            <a:br>
              <a:rPr lang="da-DK" altLang="da-DK"/>
            </a:br>
            <a:r>
              <a:rPr lang="da-DK" altLang="da-DK"/>
              <a:t>en </a:t>
            </a:r>
            <a:r>
              <a:rPr lang="da-DK" altLang="da-DK" b="1"/>
              <a:t>fusion , hvor brint</a:t>
            </a:r>
            <a:r>
              <a:rPr lang="da-DK" altLang="da-DK"/>
              <a:t> (H) atomer  </a:t>
            </a:r>
            <a:br>
              <a:rPr lang="da-DK" altLang="da-DK"/>
            </a:br>
            <a:r>
              <a:rPr lang="da-DK" altLang="da-DK"/>
              <a:t>omdannes til </a:t>
            </a:r>
            <a:r>
              <a:rPr lang="da-DK" altLang="da-DK" b="1"/>
              <a:t>Helium</a:t>
            </a:r>
            <a:r>
              <a:rPr lang="da-DK" altLang="da-DK"/>
              <a:t> </a:t>
            </a:r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0F17429F-DCDA-4E4A-B823-C33A1DF04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944813"/>
            <a:ext cx="21145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Herved omdannes </a:t>
            </a:r>
            <a:br>
              <a:rPr lang="da-DK" altLang="da-DK"/>
            </a:br>
            <a:r>
              <a:rPr lang="da-DK" altLang="da-DK" b="1"/>
              <a:t>masse til energi</a:t>
            </a:r>
          </a:p>
          <a:p>
            <a:pPr eaLnBrk="1" hangingPunct="1"/>
            <a:r>
              <a:rPr lang="da-DK" altLang="da-DK"/>
              <a:t>I form af </a:t>
            </a:r>
            <a:br>
              <a:rPr lang="da-DK" altLang="da-DK"/>
            </a:br>
            <a:r>
              <a:rPr lang="da-DK" altLang="da-DK"/>
              <a:t>gammastråling og </a:t>
            </a:r>
            <a:br>
              <a:rPr lang="da-DK" altLang="da-DK"/>
            </a:br>
            <a:r>
              <a:rPr lang="da-DK" altLang="da-DK"/>
              <a:t>synligt lys</a:t>
            </a:r>
            <a:br>
              <a:rPr lang="da-DK" altLang="da-DK"/>
            </a:br>
            <a:br>
              <a:rPr lang="da-DK" altLang="da-DK"/>
            </a:br>
            <a:endParaRPr lang="da-DK" alt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90" grpId="0"/>
      <p:bldP spid="20492" grpId="0"/>
      <p:bldP spid="20494" grpId="0"/>
      <p:bldP spid="20495" grpId="0"/>
      <p:bldP spid="20496" grpId="0"/>
      <p:bldP spid="20497" grpId="0"/>
      <p:bldP spid="20499" grpId="0"/>
      <p:bldP spid="205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D5BAC-B1B8-4C25-8497-4BC63226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</a:rPr>
              <a:t>Den levende jord</a:t>
            </a:r>
          </a:p>
        </p:txBody>
      </p:sp>
      <p:sp>
        <p:nvSpPr>
          <p:cNvPr id="12291" name="Tekstboks 2">
            <a:extLst>
              <a:ext uri="{FF2B5EF4-FFF2-40B4-BE49-F238E27FC236}">
                <a16:creationId xmlns:a16="http://schemas.microsoft.com/office/drawing/2014/main" id="{A1602F78-832D-4EAD-9CCE-F8F4040E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70310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400"/>
              <a:t>Hvorfor skabes der på jorden betingelser for liv?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da-DK" altLang="da-DK"/>
          </a:p>
        </p:txBody>
      </p:sp>
      <p:sp>
        <p:nvSpPr>
          <p:cNvPr id="4" name="Tekstboks 3">
            <a:extLst>
              <a:ext uri="{FF2B5EF4-FFF2-40B4-BE49-F238E27FC236}">
                <a16:creationId xmlns:a16="http://schemas.microsoft.com/office/drawing/2014/main" id="{09DC5577-D3FA-4752-A88C-22E9005E6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87588"/>
            <a:ext cx="8559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000"/>
              <a:t>Jorden er geologisk aktiv  </a:t>
            </a:r>
            <a:r>
              <a:rPr lang="da-DK" altLang="da-DK" sz="2000">
                <a:sym typeface="Wingdings" panose="05000000000000000000" pitchFamily="2" charset="2"/>
              </a:rPr>
              <a:t> vulkanisme  dannelse af en </a:t>
            </a:r>
            <a:br>
              <a:rPr lang="da-DK" altLang="da-DK" sz="2000">
                <a:sym typeface="Wingdings" panose="05000000000000000000" pitchFamily="2" charset="2"/>
              </a:rPr>
            </a:br>
            <a:r>
              <a:rPr lang="da-DK" altLang="da-DK" sz="2000">
                <a:sym typeface="Wingdings" panose="05000000000000000000" pitchFamily="2" charset="2"/>
              </a:rPr>
              <a:t>Hydrosfære (vand) og atmosfære </a:t>
            </a:r>
            <a:r>
              <a:rPr lang="da-DK" altLang="da-DK" sz="2000"/>
              <a:t>  </a:t>
            </a:r>
            <a:br>
              <a:rPr lang="da-DK" altLang="da-DK" sz="2000"/>
            </a:br>
            <a:endParaRPr lang="da-DK" altLang="da-DK" sz="20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000"/>
              <a:t>Jordens temperaturer tillader vand i flydende form</a:t>
            </a:r>
            <a:br>
              <a:rPr lang="da-DK" altLang="da-DK" sz="2000"/>
            </a:br>
            <a:endParaRPr lang="da-DK" altLang="da-DK" sz="20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000"/>
              <a:t>Jordens tyngdekraft kan fastholde atmosfæren</a:t>
            </a:r>
            <a:br>
              <a:rPr lang="da-DK" altLang="da-DK" sz="2000"/>
            </a:br>
            <a:endParaRPr lang="da-DK" altLang="da-DK" sz="20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000"/>
              <a:t>Jordens rotationshastighed tillader en jævn fordeling af </a:t>
            </a:r>
            <a:br>
              <a:rPr lang="da-DK" altLang="da-DK" sz="2000"/>
            </a:br>
            <a:r>
              <a:rPr lang="da-DK" altLang="da-DK" sz="2000"/>
              <a:t>solopvarmningen (relativ kort nat og dagslængde)</a:t>
            </a:r>
            <a:br>
              <a:rPr lang="da-DK" altLang="da-DK" sz="2000"/>
            </a:br>
            <a:endParaRPr lang="da-DK" altLang="da-DK" sz="20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2000"/>
              <a:t>Med livets udvikling i oceanerne  / fotosyntesen  ændres atmosfærens </a:t>
            </a:r>
            <a:br>
              <a:rPr lang="da-DK" altLang="da-DK" sz="2000"/>
            </a:br>
            <a:r>
              <a:rPr lang="da-DK" altLang="da-DK" sz="2000"/>
              <a:t>sammensætning fra højt CO2 indhold  (30%) og lavt iltindhold  (0.5 %) </a:t>
            </a:r>
            <a:br>
              <a:rPr lang="da-DK" altLang="da-DK" sz="2000"/>
            </a:br>
            <a:r>
              <a:rPr lang="da-DK" altLang="da-DK" sz="2000"/>
              <a:t> til højt iltindhold (21%)  og lavt CO2 indhold ( 0.004% 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a-DK" altLang="da-DK"/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da-DK" alt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7BCA613C-52B8-4A70-A23D-D635BAD5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>
                <a:solidFill>
                  <a:schemeClr val="bg1"/>
                </a:solidFill>
              </a:rPr>
              <a:t>Opsummering 1/2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227692-E9B9-46C7-9237-E312756FA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r>
              <a:rPr lang="da-DK" altLang="da-DK" sz="2000">
                <a:solidFill>
                  <a:schemeClr val="bg1"/>
                </a:solidFill>
              </a:rPr>
              <a:t>Med Big Bang dannes 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tid og rum 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grundstofferne </a:t>
            </a:r>
            <a:r>
              <a:rPr lang="da-DK" altLang="da-DK" sz="1600" u="sng">
                <a:solidFill>
                  <a:schemeClr val="bg1"/>
                </a:solidFill>
              </a:rPr>
              <a:t>Hydrogen</a:t>
            </a:r>
            <a:r>
              <a:rPr lang="da-DK" altLang="da-DK" sz="1600">
                <a:solidFill>
                  <a:schemeClr val="bg1"/>
                </a:solidFill>
              </a:rPr>
              <a:t>/ brint (H) og </a:t>
            </a:r>
            <a:r>
              <a:rPr lang="da-DK" altLang="da-DK" sz="1600" u="sng">
                <a:solidFill>
                  <a:schemeClr val="bg1"/>
                </a:solidFill>
              </a:rPr>
              <a:t>Helium</a:t>
            </a:r>
            <a:r>
              <a:rPr lang="da-DK" altLang="da-DK" sz="1600">
                <a:solidFill>
                  <a:schemeClr val="bg1"/>
                </a:solidFill>
              </a:rPr>
              <a:t> (he) dannes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Heraf dannes stjernerne</a:t>
            </a:r>
          </a:p>
          <a:p>
            <a:r>
              <a:rPr lang="da-DK" altLang="da-DK" sz="2000">
                <a:solidFill>
                  <a:schemeClr val="bg1"/>
                </a:solidFill>
              </a:rPr>
              <a:t>Stjernernes radioaktive proceser 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omdannes  Hydrogen -&gt; helium -&gt; </a:t>
            </a:r>
            <a:br>
              <a:rPr lang="da-DK" altLang="da-DK" sz="1600">
                <a:solidFill>
                  <a:schemeClr val="bg1"/>
                </a:solidFill>
              </a:rPr>
            </a:br>
            <a:r>
              <a:rPr lang="da-DK" altLang="da-DK" sz="1600">
                <a:solidFill>
                  <a:schemeClr val="bg1"/>
                </a:solidFill>
              </a:rPr>
              <a:t>samt Lithium -&gt; .. Carbon … -&gt; Oxygen </a:t>
            </a:r>
            <a:br>
              <a:rPr lang="da-DK" altLang="da-DK" sz="1600">
                <a:solidFill>
                  <a:schemeClr val="bg1"/>
                </a:solidFill>
              </a:rPr>
            </a:br>
            <a:r>
              <a:rPr lang="da-DK" altLang="da-DK" sz="1600">
                <a:solidFill>
                  <a:schemeClr val="bg1"/>
                </a:solidFill>
              </a:rPr>
              <a:t>-&gt; Phosphor -&gt; Calcium -&gt; </a:t>
            </a:r>
            <a:br>
              <a:rPr lang="da-DK" altLang="da-DK" sz="1600">
                <a:solidFill>
                  <a:schemeClr val="bg1"/>
                </a:solidFill>
              </a:rPr>
            </a:br>
            <a:r>
              <a:rPr lang="da-DK" altLang="da-DK" sz="1600">
                <a:solidFill>
                  <a:schemeClr val="bg1"/>
                </a:solidFill>
              </a:rPr>
              <a:t>grundstof nr 16 Jern (Fe) </a:t>
            </a:r>
          </a:p>
          <a:p>
            <a:r>
              <a:rPr lang="da-DK" altLang="da-DK" sz="2000">
                <a:solidFill>
                  <a:schemeClr val="bg1"/>
                </a:solidFill>
              </a:rPr>
              <a:t>Supernova</a:t>
            </a:r>
            <a:r>
              <a:rPr lang="da-DK" altLang="da-DK" sz="1600">
                <a:solidFill>
                  <a:schemeClr val="bg1"/>
                </a:solidFill>
              </a:rPr>
              <a:t> – eksploderende stjerne – som består af jern -&gt;</a:t>
            </a:r>
          </a:p>
          <a:p>
            <a:pPr lvl="1"/>
            <a:r>
              <a:rPr lang="da-DK" altLang="da-DK" sz="1200">
                <a:solidFill>
                  <a:schemeClr val="bg1"/>
                </a:solidFill>
              </a:rPr>
              <a:t>Når denne stjerne eksploderer ( Supernova) dannes de resterende grundstoffer fra nr 27- 92 (uran)</a:t>
            </a:r>
          </a:p>
          <a:p>
            <a:r>
              <a:rPr lang="da-DK" altLang="da-DK" sz="2000">
                <a:solidFill>
                  <a:schemeClr val="bg1"/>
                </a:solidFill>
              </a:rPr>
              <a:t>Nye stjerner dannes 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Stoffet fra Supernovaen vil samles til nye stjerner + planeter !</a:t>
            </a:r>
            <a:br>
              <a:rPr lang="da-DK" altLang="da-DK" sz="1600">
                <a:solidFill>
                  <a:schemeClr val="bg1"/>
                </a:solidFill>
              </a:rPr>
            </a:br>
            <a:endParaRPr lang="da-DK" altLang="da-DK" sz="1600">
              <a:solidFill>
                <a:schemeClr val="bg1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E31E776-A2FD-42D9-9ABB-D8F4C1BD9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1432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3EACF7F-F3AB-4F88-874C-17E09529D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60203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6C58A63-69FC-464B-8306-B01C1D1CA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060575"/>
            <a:ext cx="3181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FCA25DFE-1C71-44A6-BFEE-AE3088CC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>
                <a:solidFill>
                  <a:schemeClr val="bg1"/>
                </a:solidFill>
              </a:rPr>
              <a:t>Opsummering 2/2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4BFDAE-9AB2-496C-899A-583C36EBA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8425"/>
            <a:ext cx="4330700" cy="4525963"/>
          </a:xfrm>
        </p:spPr>
        <p:txBody>
          <a:bodyPr/>
          <a:lstStyle/>
          <a:p>
            <a:r>
              <a:rPr lang="da-DK" altLang="da-DK" sz="2400">
                <a:solidFill>
                  <a:schemeClr val="bg1"/>
                </a:solidFill>
              </a:rPr>
              <a:t>Planeterne</a:t>
            </a:r>
            <a:r>
              <a:rPr lang="da-DK" altLang="da-DK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Rester af stof fra solens dannelse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Klippeplaneter og gasplaneter</a:t>
            </a:r>
          </a:p>
          <a:p>
            <a:r>
              <a:rPr lang="da-DK" altLang="da-DK" sz="2400">
                <a:solidFill>
                  <a:schemeClr val="bg1"/>
                </a:solidFill>
              </a:rPr>
              <a:t>Jorden</a:t>
            </a:r>
            <a:endParaRPr lang="da-DK" altLang="da-DK">
              <a:solidFill>
                <a:schemeClr val="bg1"/>
              </a:solidFill>
            </a:endParaRP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En glødende masse af klipper og jern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De tungeste stoffer (Fe og Ni) synker ind til kernen 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Overfladen afkøles -&gt; stivner til faste </a:t>
            </a:r>
            <a:br>
              <a:rPr lang="da-DK" altLang="da-DK" sz="1600">
                <a:solidFill>
                  <a:schemeClr val="bg1"/>
                </a:solidFill>
              </a:rPr>
            </a:br>
            <a:r>
              <a:rPr lang="da-DK" altLang="da-DK" sz="1600">
                <a:solidFill>
                  <a:schemeClr val="bg1"/>
                </a:solidFill>
              </a:rPr>
              <a:t>bjergarter (SiO2) Silicium holdige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Varme fra jordens kerne -&gt;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Vulkansk aktivitet  -&gt; frigivelse af gasser (kuldioxid, methan, vanddamp og kvælstof m.v.) -&gt; atmosfæren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Yderligere afkøling -&gt; vanddamp fortættes til </a:t>
            </a:r>
            <a:r>
              <a:rPr lang="da-DK" altLang="da-DK" sz="1600" i="1" u="sng">
                <a:solidFill>
                  <a:schemeClr val="bg1"/>
                </a:solidFill>
              </a:rPr>
              <a:t>flydende vand</a:t>
            </a:r>
          </a:p>
          <a:p>
            <a:pPr lvl="1"/>
            <a:r>
              <a:rPr lang="da-DK" altLang="da-DK" sz="1600">
                <a:solidFill>
                  <a:schemeClr val="bg1"/>
                </a:solidFill>
              </a:rPr>
              <a:t>Den </a:t>
            </a:r>
            <a:r>
              <a:rPr lang="da-DK" altLang="da-DK" sz="1600" u="sng">
                <a:solidFill>
                  <a:schemeClr val="bg1"/>
                </a:solidFill>
              </a:rPr>
              <a:t>geologisk aktive jord </a:t>
            </a:r>
            <a:r>
              <a:rPr lang="da-DK" altLang="da-DK" sz="1600">
                <a:solidFill>
                  <a:schemeClr val="bg1"/>
                </a:solidFill>
              </a:rPr>
              <a:t>– er forudsætningen for at </a:t>
            </a:r>
            <a:r>
              <a:rPr lang="da-DK" altLang="da-DK" sz="1600" u="sng">
                <a:solidFill>
                  <a:schemeClr val="bg1"/>
                </a:solidFill>
              </a:rPr>
              <a:t>biologisk liv </a:t>
            </a:r>
            <a:r>
              <a:rPr lang="da-DK" altLang="da-DK" sz="1600">
                <a:solidFill>
                  <a:schemeClr val="bg1"/>
                </a:solidFill>
              </a:rPr>
              <a:t>opstår</a:t>
            </a:r>
          </a:p>
          <a:p>
            <a:pPr lvl="1"/>
            <a:endParaRPr lang="da-DK" altLang="da-DK" sz="1600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C0C1C15-831F-453B-A7D1-D98F78146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videnskab.dk/sites/all/files/imagecache/620x/article_images/meteorer_mod_jorden.jpg">
            <a:extLst>
              <a:ext uri="{FF2B5EF4-FFF2-40B4-BE49-F238E27FC236}">
                <a16:creationId xmlns:a16="http://schemas.microsoft.com/office/drawing/2014/main" id="{650F7913-059E-468F-AA69-C08AAF46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060575"/>
            <a:ext cx="3581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try-iphone.com/live-wallpapers/wp-content/uploads/2012/03/Arenal_Volcano_Erupting.jpg">
            <a:extLst>
              <a:ext uri="{FF2B5EF4-FFF2-40B4-BE49-F238E27FC236}">
                <a16:creationId xmlns:a16="http://schemas.microsoft.com/office/drawing/2014/main" id="{96203889-15D6-4E58-B5D2-7ABC0733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844675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68857FB-2E65-47BB-AA5E-23DACC21B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14600"/>
            <a:ext cx="33543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http://www.byron-bay-beaches.com/images/ocean-blue-3.jpg">
            <a:extLst>
              <a:ext uri="{FF2B5EF4-FFF2-40B4-BE49-F238E27FC236}">
                <a16:creationId xmlns:a16="http://schemas.microsoft.com/office/drawing/2014/main" id="{34D060C6-B5E6-4DF4-99B9-5C13AE14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221163"/>
            <a:ext cx="325913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E781D99E-FA30-42A6-ABC4-EE3E4F1B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2131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>
                <a:solidFill>
                  <a:srgbClr val="FF3300"/>
                </a:solidFill>
              </a:rPr>
              <a:t>SLUT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94E827C-B65F-4987-8CF1-E31E59475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3075" name="Picture 4" descr="jorden_fra_maanen_01">
            <a:extLst>
              <a:ext uri="{FF2B5EF4-FFF2-40B4-BE49-F238E27FC236}">
                <a16:creationId xmlns:a16="http://schemas.microsoft.com/office/drawing/2014/main" id="{5B7C8B91-8C31-4718-9BBE-4912A4C5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CE6B7BA7-7A63-4045-A80D-EC894FAA3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-36513"/>
            <a:ext cx="5378450" cy="8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3200"/>
              <a:t>Planeten jorden</a:t>
            </a:r>
            <a:r>
              <a:rPr lang="da-DK" altLang="da-DK"/>
              <a:t> – </a:t>
            </a:r>
            <a:br>
              <a:rPr lang="da-DK" altLang="da-DK"/>
            </a:br>
            <a:r>
              <a:rPr lang="da-DK" altLang="da-DK"/>
              <a:t>set fra månen, første gang  i juni 1969 fra Apollo 11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FDDBB276-3B15-48D3-94AC-5004734A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196975"/>
            <a:ext cx="3062288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Den ’blå planet’  </a:t>
            </a:r>
            <a:br>
              <a:rPr lang="da-DK" altLang="da-DK"/>
            </a:br>
            <a:r>
              <a:rPr lang="da-DK" altLang="da-DK" sz="2800"/>
              <a:t>en levende planet</a:t>
            </a:r>
            <a:r>
              <a:rPr lang="da-DK" altLang="da-DK"/>
              <a:t> </a:t>
            </a:r>
            <a:br>
              <a:rPr lang="da-DK" altLang="da-DK"/>
            </a:br>
            <a:r>
              <a:rPr lang="da-DK" altLang="da-DK"/>
              <a:t>alene i et sort og tomt rum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jorden_fra_maanen">
            <a:extLst>
              <a:ext uri="{FF2B5EF4-FFF2-40B4-BE49-F238E27FC236}">
                <a16:creationId xmlns:a16="http://schemas.microsoft.com/office/drawing/2014/main" id="{84AF87C6-0BDB-4055-A2F3-4BD3B557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F4E753B5-29D5-4AA0-B7F2-67FCF58A5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altLang="da-DK">
                <a:solidFill>
                  <a:schemeClr val="bg1"/>
                </a:solidFill>
              </a:rPr>
              <a:t>Måne kapløbet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598DDB77-E7DB-43C1-890E-07824A83F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65625"/>
            <a:ext cx="4324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Som svar på Sovjets raketforspring </a:t>
            </a:r>
            <a:br>
              <a:rPr lang="da-DK" altLang="da-DK"/>
            </a:br>
            <a:r>
              <a:rPr lang="da-DK" altLang="da-DK"/>
              <a:t>iværksætter </a:t>
            </a:r>
            <a:r>
              <a:rPr lang="da-DK" altLang="da-DK" b="1"/>
              <a:t>John F. Kennedy</a:t>
            </a:r>
            <a:r>
              <a:rPr lang="da-DK" altLang="da-DK"/>
              <a:t> i 1961, </a:t>
            </a:r>
            <a:br>
              <a:rPr lang="da-DK" altLang="da-DK"/>
            </a:br>
            <a:r>
              <a:rPr lang="da-DK" altLang="da-DK"/>
              <a:t>det amerikanske  Apollo program:</a:t>
            </a:r>
            <a:br>
              <a:rPr lang="da-DK" altLang="da-DK"/>
            </a:br>
            <a:r>
              <a:rPr lang="da-DK" altLang="da-DK"/>
              <a:t>Mål:  et menneske på månen inden 1970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918CFF21-E64F-40D0-BC8D-2F485930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734050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Juni </a:t>
            </a:r>
            <a:r>
              <a:rPr lang="da-DK" altLang="da-DK" b="1"/>
              <a:t>1969</a:t>
            </a:r>
            <a:r>
              <a:rPr lang="da-DK" altLang="da-DK"/>
              <a:t> landsætter USA  de første mennesker </a:t>
            </a:r>
            <a:br>
              <a:rPr lang="da-DK" altLang="da-DK"/>
            </a:br>
            <a:r>
              <a:rPr lang="da-DK" altLang="da-DK"/>
              <a:t>på månen med </a:t>
            </a:r>
            <a:r>
              <a:rPr lang="da-DK" altLang="da-DK" b="1"/>
              <a:t>Apollo 11</a:t>
            </a:r>
            <a:r>
              <a:rPr lang="da-DK" altLang="da-DK"/>
              <a:t> 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F778952C-9D9C-402A-9DDF-140BE2F26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12875"/>
            <a:ext cx="3473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Baggrunden var udviklingen af </a:t>
            </a:r>
            <a:br>
              <a:rPr lang="da-DK" altLang="da-DK"/>
            </a:br>
            <a:r>
              <a:rPr lang="da-DK" altLang="da-DK" b="1"/>
              <a:t>raket teknologien</a:t>
            </a:r>
            <a:r>
              <a:rPr lang="da-DK" altLang="da-DK"/>
              <a:t> efter 1945</a:t>
            </a:r>
          </a:p>
          <a:p>
            <a:pPr eaLnBrk="1" hangingPunct="1"/>
            <a:r>
              <a:rPr lang="da-DK" altLang="da-DK"/>
              <a:t>af bl.a. Werner Von Braun i USA</a:t>
            </a:r>
            <a:br>
              <a:rPr lang="da-DK" altLang="da-DK"/>
            </a:br>
            <a:r>
              <a:rPr lang="da-DK" altLang="da-DK"/>
              <a:t>og Sergei Korolov i Rusland 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A1BD1B3C-95CB-4B40-86D9-C5E96C6B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852738"/>
            <a:ext cx="428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I 1957 opsender Sovjet den første satelit</a:t>
            </a:r>
            <a:br>
              <a:rPr lang="da-DK" altLang="da-DK"/>
            </a:br>
            <a:r>
              <a:rPr lang="da-DK" altLang="da-DK" b="1"/>
              <a:t>’Sputnik</a:t>
            </a:r>
            <a:r>
              <a:rPr lang="da-DK" altLang="da-DK"/>
              <a:t>’ i kredsløb om jorden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24107CB4-D88E-448A-8365-B0A9909E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44900"/>
            <a:ext cx="541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1961 – Sovjet sender det første menneske </a:t>
            </a:r>
            <a:r>
              <a:rPr lang="da-DK" altLang="da-DK" b="1"/>
              <a:t>Gagarin</a:t>
            </a:r>
            <a:br>
              <a:rPr lang="da-DK" altLang="da-DK"/>
            </a:br>
            <a:r>
              <a:rPr lang="da-DK" altLang="da-DK"/>
              <a:t>i kredsløb om jorden.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EF7D1024-19AC-4C5A-AE88-9773BC6A5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459177"/>
            <a:ext cx="2787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dirty="0"/>
              <a:t>I perioden 1959 til 76 </a:t>
            </a:r>
            <a:br>
              <a:rPr lang="da-DK" altLang="da-DK" dirty="0"/>
            </a:br>
            <a:r>
              <a:rPr lang="da-DK" altLang="da-DK" dirty="0"/>
              <a:t>gennemfører USA 31 og</a:t>
            </a:r>
            <a:br>
              <a:rPr lang="da-DK" altLang="da-DK" dirty="0"/>
            </a:br>
            <a:r>
              <a:rPr lang="da-DK" altLang="da-DK" dirty="0"/>
              <a:t>Sovjet 48 ubemandede</a:t>
            </a:r>
            <a:br>
              <a:rPr lang="da-DK" altLang="da-DK" dirty="0"/>
            </a:br>
            <a:r>
              <a:rPr lang="da-DK" altLang="da-DK" dirty="0"/>
              <a:t>månemissioner. 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Af dem mislykkes </a:t>
            </a:r>
            <a:r>
              <a:rPr lang="da-DK" altLang="da-DK" dirty="0" err="1"/>
              <a:t>ca</a:t>
            </a:r>
            <a:r>
              <a:rPr lang="da-DK" altLang="da-DK" dirty="0"/>
              <a:t> 50%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20ABC907-EC67-4EF9-A8DD-9EDE10FC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149725"/>
            <a:ext cx="2571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USA  gennemfører i alt </a:t>
            </a:r>
            <a:br>
              <a:rPr lang="da-DK" altLang="da-DK"/>
            </a:br>
            <a:r>
              <a:rPr lang="da-DK" altLang="da-DK"/>
              <a:t>7 bemandede </a:t>
            </a:r>
            <a:br>
              <a:rPr lang="da-DK" altLang="da-DK"/>
            </a:br>
            <a:r>
              <a:rPr lang="da-DK" altLang="da-DK"/>
              <a:t>månelandinger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8" grpId="1"/>
      <p:bldP spid="23559" grpId="0"/>
      <p:bldP spid="23559" grpId="1"/>
      <p:bldP spid="23560" grpId="0"/>
      <p:bldP spid="23560" grpId="1"/>
      <p:bldP spid="23562" grpId="0"/>
      <p:bldP spid="23562" grpId="1"/>
      <p:bldP spid="23563" grpId="0"/>
      <p:bldP spid="23563" grpId="1"/>
      <p:bldP spid="23564" grpId="0"/>
      <p:bldP spid="235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jorden">
            <a:extLst>
              <a:ext uri="{FF2B5EF4-FFF2-40B4-BE49-F238E27FC236}">
                <a16:creationId xmlns:a16="http://schemas.microsoft.com/office/drawing/2014/main" id="{9FD7B23A-9D63-4D6D-9C40-041E6451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59055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452D791A-8402-4E05-819C-0C7D9760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908050"/>
            <a:ext cx="36226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Hvilket spørgsmål rejser billedet? 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FA0CC41C-3BE6-40AE-8FF1-AB4D77B9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311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Hvordan blev jorden dannet?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FDB714E8-D548-42CA-909C-9C617C12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21163"/>
            <a:ext cx="207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Hvordan  er livet</a:t>
            </a:r>
            <a:br>
              <a:rPr lang="da-DK" altLang="da-DK"/>
            </a:br>
            <a:r>
              <a:rPr lang="da-DK" altLang="da-DK"/>
              <a:t>opstået på jorden?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2C8AD0AA-A275-4FD2-9129-8EDEB988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3068638"/>
            <a:ext cx="299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Er der også liv andre steder</a:t>
            </a:r>
            <a:br>
              <a:rPr lang="da-DK" altLang="da-DK"/>
            </a:br>
            <a:r>
              <a:rPr lang="da-DK" altLang="da-DK"/>
              <a:t>i rummet ?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1E541406-2018-493B-84FC-D331569D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013325"/>
            <a:ext cx="262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Eller er vi helt alene, i et</a:t>
            </a:r>
            <a:br>
              <a:rPr lang="da-DK" altLang="da-DK"/>
            </a:br>
            <a:r>
              <a:rPr lang="da-DK" altLang="da-DK"/>
              <a:t>tomt og dødt univers?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76230A2A-37EA-488A-A98C-91504DF9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2738"/>
            <a:ext cx="2571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Hvorfra kommer stoffet,</a:t>
            </a:r>
            <a:br>
              <a:rPr lang="da-DK" altLang="da-DK"/>
            </a:br>
            <a:r>
              <a:rPr lang="da-DK" altLang="da-DK"/>
              <a:t>de materialer som </a:t>
            </a:r>
            <a:br>
              <a:rPr lang="da-DK" altLang="da-DK"/>
            </a:br>
            <a:r>
              <a:rPr lang="da-DK" altLang="da-DK"/>
              <a:t>jorden  består af?</a:t>
            </a:r>
          </a:p>
        </p:txBody>
      </p:sp>
      <p:sp>
        <p:nvSpPr>
          <p:cNvPr id="2060" name="AutoShape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38B5860-D09E-4D7A-996C-2F5AD310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308725"/>
            <a:ext cx="504825" cy="2889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7ABE3B3A-357C-4A8A-B0DD-035FFDED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219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Vores nærmeste nabo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7F34A84D-B1A6-4DCA-B0EF-B411451B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484313"/>
            <a:ext cx="198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Er livet en del af </a:t>
            </a:r>
            <a:br>
              <a:rPr lang="da-DK" altLang="da-DK"/>
            </a:br>
            <a:r>
              <a:rPr lang="da-DK" altLang="da-DK"/>
              <a:t>planetdannelsen?</a:t>
            </a:r>
          </a:p>
        </p:txBody>
      </p:sp>
      <p:sp>
        <p:nvSpPr>
          <p:cNvPr id="5132" name="Text Box 15">
            <a:extLst>
              <a:ext uri="{FF2B5EF4-FFF2-40B4-BE49-F238E27FC236}">
                <a16:creationId xmlns:a16="http://schemas.microsoft.com/office/drawing/2014/main" id="{8270674B-B331-496C-B817-5FCEA2E7A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280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2400" b="1"/>
              <a:t>Tilbage til Jorden: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2056" grpId="0"/>
      <p:bldP spid="2057" grpId="0"/>
      <p:bldP spid="2058" grpId="0"/>
      <p:bldP spid="2059" grpId="0"/>
      <p:bldP spid="2060" grpId="0" animBg="1"/>
      <p:bldP spid="2061" grpId="0"/>
      <p:bldP spid="20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ED4FCF6-80A2-4052-BCD1-BBD2E43DC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a-DK" altLang="da-DK">
                <a:solidFill>
                  <a:schemeClr val="bg1"/>
                </a:solidFill>
              </a:rPr>
              <a:t>Data om jorden</a:t>
            </a:r>
          </a:p>
        </p:txBody>
      </p:sp>
      <p:pic>
        <p:nvPicPr>
          <p:cNvPr id="6147" name="Picture 4" descr="jorden">
            <a:extLst>
              <a:ext uri="{FF2B5EF4-FFF2-40B4-BE49-F238E27FC236}">
                <a16:creationId xmlns:a16="http://schemas.microsoft.com/office/drawing/2014/main" id="{C98DA603-515C-4442-92C4-9AB97232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30D70A0B-A376-4278-8DAC-038DD8DE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524250"/>
            <a:ext cx="1133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Diameter</a:t>
            </a:r>
            <a:br>
              <a:rPr lang="da-DK" altLang="da-DK" sz="1600"/>
            </a:br>
            <a:r>
              <a:rPr lang="da-DK" altLang="da-DK" sz="1600"/>
              <a:t>12.800 km</a:t>
            </a:r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A45AC858-BA2B-428D-BEB8-464673A02EB1}"/>
              </a:ext>
            </a:extLst>
          </p:cNvPr>
          <p:cNvSpPr>
            <a:spLocks/>
          </p:cNvSpPr>
          <p:nvPr/>
        </p:nvSpPr>
        <p:spPr bwMode="auto">
          <a:xfrm>
            <a:off x="1763713" y="1916113"/>
            <a:ext cx="504825" cy="4105275"/>
          </a:xfrm>
          <a:prstGeom prst="leftBrace">
            <a:avLst>
              <a:gd name="adj1" fmla="val 677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C681F55-C693-4263-A5E7-CE24F07C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700213"/>
            <a:ext cx="19478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 b="1"/>
              <a:t>Atmosfære</a:t>
            </a:r>
            <a:r>
              <a:rPr lang="da-DK" altLang="da-DK" sz="1600"/>
              <a:t>:</a:t>
            </a:r>
            <a:br>
              <a:rPr lang="da-DK" altLang="da-DK" sz="1600"/>
            </a:br>
            <a:r>
              <a:rPr lang="da-DK" altLang="da-DK" sz="1600"/>
              <a:t>Nitrogen (78,08%), </a:t>
            </a:r>
            <a:br>
              <a:rPr lang="da-DK" altLang="da-DK" sz="1600"/>
            </a:br>
            <a:r>
              <a:rPr lang="da-DK" altLang="da-DK" sz="1600"/>
              <a:t>ilt (20,95%) </a:t>
            </a:r>
            <a:br>
              <a:rPr lang="da-DK" altLang="da-DK" sz="1600"/>
            </a:br>
            <a:r>
              <a:rPr lang="da-DK" altLang="da-DK" sz="1600"/>
              <a:t>H20 , CO2 &lt; 1%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4005BCFD-085C-409F-B5A1-FDC575216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8275"/>
            <a:ext cx="2224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Undvigelseshastighed:</a:t>
            </a:r>
            <a:br>
              <a:rPr lang="da-DK" altLang="da-DK" sz="1600"/>
            </a:br>
            <a:r>
              <a:rPr lang="da-DK" altLang="da-DK" sz="1600"/>
              <a:t>11 km / sek 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BA9B2697-D806-4B65-8181-194F3481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1976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Kredsløbshastighed</a:t>
            </a:r>
            <a:br>
              <a:rPr lang="da-DK" altLang="da-DK" sz="1600"/>
            </a:br>
            <a:r>
              <a:rPr lang="da-DK" altLang="da-DK" sz="1600"/>
              <a:t>29,5 km /sek 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8C2E9B8E-0207-4ECB-ABB8-09166C757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141663"/>
            <a:ext cx="21399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b="1"/>
              <a:t>Grundstoffer</a:t>
            </a:r>
            <a:r>
              <a:rPr lang="da-DK" altLang="da-DK"/>
              <a:t>:</a:t>
            </a:r>
          </a:p>
          <a:p>
            <a:pPr eaLnBrk="1" hangingPunct="1"/>
            <a:r>
              <a:rPr lang="da-DK" altLang="da-DK"/>
              <a:t>34,6% jern </a:t>
            </a:r>
            <a:br>
              <a:rPr lang="da-DK" altLang="da-DK"/>
            </a:br>
            <a:r>
              <a:rPr lang="da-DK" altLang="da-DK"/>
              <a:t>29,5% oxygen </a:t>
            </a:r>
            <a:br>
              <a:rPr lang="da-DK" altLang="da-DK"/>
            </a:br>
            <a:r>
              <a:rPr lang="da-DK" altLang="da-DK"/>
              <a:t>15,2% silicium</a:t>
            </a:r>
            <a:br>
              <a:rPr lang="da-DK" altLang="da-DK"/>
            </a:br>
            <a:r>
              <a:rPr lang="da-DK" altLang="da-DK"/>
              <a:t>12,7% magnesium </a:t>
            </a:r>
            <a:br>
              <a:rPr lang="da-DK" altLang="da-DK"/>
            </a:br>
            <a:r>
              <a:rPr lang="da-DK" altLang="da-DK"/>
              <a:t>2,4%   nikkel </a:t>
            </a:r>
            <a:br>
              <a:rPr lang="da-DK" altLang="da-DK"/>
            </a:br>
            <a:r>
              <a:rPr lang="da-DK" altLang="da-DK"/>
              <a:t>1,9%   svovl </a:t>
            </a:r>
            <a:br>
              <a:rPr lang="da-DK" altLang="da-DK"/>
            </a:br>
            <a:r>
              <a:rPr lang="da-DK" altLang="da-DK"/>
              <a:t>0,05% titan 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65AD9ED8-06EF-479A-8445-538E831A2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81525"/>
            <a:ext cx="133667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 b="1"/>
              <a:t>Massefylde</a:t>
            </a:r>
            <a:r>
              <a:rPr lang="da-DK" altLang="da-DK" sz="1600"/>
              <a:t>:</a:t>
            </a:r>
            <a:br>
              <a:rPr lang="da-DK" altLang="da-DK" sz="1600"/>
            </a:br>
            <a:r>
              <a:rPr lang="da-DK" altLang="da-DK" sz="1600"/>
              <a:t>5515 kg/m3</a:t>
            </a:r>
            <a:r>
              <a:rPr lang="da-DK" altLang="da-DK"/>
              <a:t> 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1E208B57-6675-4229-9952-CDE5318C4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661025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b="1"/>
              <a:t>Alder</a:t>
            </a:r>
            <a:r>
              <a:rPr lang="da-DK" altLang="da-DK"/>
              <a:t> : </a:t>
            </a:r>
            <a:br>
              <a:rPr lang="da-DK" altLang="da-DK"/>
            </a:br>
            <a:r>
              <a:rPr lang="da-DK" altLang="da-DK"/>
              <a:t>ca. 4.5 mia år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5C09DE37-4D2E-4DCE-A534-595A2D7D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392738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Temperaturer:</a:t>
            </a:r>
            <a:br>
              <a:rPr lang="da-DK" altLang="da-DK"/>
            </a:br>
            <a:r>
              <a:rPr lang="da-DK" altLang="da-DK"/>
              <a:t>60°C / -90°C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5" grpId="0" animBg="1"/>
      <p:bldP spid="22536" grpId="0"/>
      <p:bldP spid="22537" grpId="0"/>
      <p:bldP spid="22538" grpId="0"/>
      <p:bldP spid="22539" grpId="0"/>
      <p:bldP spid="22540" grpId="0"/>
      <p:bldP spid="22541" grpId="0"/>
      <p:bldP spid="225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8A4C6B5-DBF2-4FA3-A2CB-CEF42BF44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7171" name="Picture 5" descr="venus_190">
            <a:extLst>
              <a:ext uri="{FF2B5EF4-FFF2-40B4-BE49-F238E27FC236}">
                <a16:creationId xmlns:a16="http://schemas.microsoft.com/office/drawing/2014/main" id="{B9BD5DE8-4C33-4982-9B60-0C823159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528888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>
            <a:extLst>
              <a:ext uri="{FF2B5EF4-FFF2-40B4-BE49-F238E27FC236}">
                <a16:creationId xmlns:a16="http://schemas.microsoft.com/office/drawing/2014/main" id="{B51EDA03-2E17-4A2F-99C0-1A248985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4344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4800"/>
              <a:t>Venus </a:t>
            </a:r>
            <a:r>
              <a:rPr lang="da-DK" altLang="da-DK"/>
              <a:t>Vores nærmeste nabo</a:t>
            </a:r>
          </a:p>
        </p:txBody>
      </p:sp>
      <p:sp>
        <p:nvSpPr>
          <p:cNvPr id="6151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F9D4E1A-7278-4FA3-9E99-A17AD1BA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308725"/>
            <a:ext cx="1079500" cy="2889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C3DBCBDB-1D9E-4BD8-AF45-E0B8CD50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6256338"/>
            <a:ext cx="262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Tilbage til jorden , Tak ! 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5A2C7014-8209-4FC3-8CCC-F9755C2A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16113"/>
            <a:ext cx="276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Gennemsnits temperatur:</a:t>
            </a:r>
            <a:br>
              <a:rPr lang="da-DK" altLang="da-DK"/>
            </a:br>
            <a:r>
              <a:rPr lang="da-DK" altLang="da-DK"/>
              <a:t>460 </a:t>
            </a:r>
            <a:r>
              <a:rPr lang="da-DK" altLang="da-DK">
                <a:latin typeface="Verdana" panose="020B0604030504040204" pitchFamily="34" charset="0"/>
              </a:rPr>
              <a:t>°C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B20D5B96-60A0-4E7E-AD1A-B879B7AF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716338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Døgnets længde </a:t>
            </a:r>
            <a:br>
              <a:rPr lang="da-DK" altLang="da-DK"/>
            </a:br>
            <a:r>
              <a:rPr lang="da-DK" altLang="da-DK"/>
              <a:t>116 jorddøgn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882BFEAC-17D6-43BD-9772-343BCDB14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2008188"/>
            <a:ext cx="1758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Atmosfære:</a:t>
            </a:r>
            <a:br>
              <a:rPr lang="da-DK" altLang="da-DK"/>
            </a:br>
            <a:r>
              <a:rPr lang="da-DK" altLang="da-DK"/>
              <a:t>96 % Kuldioxid </a:t>
            </a:r>
            <a:br>
              <a:rPr lang="da-DK" altLang="da-DK"/>
            </a:br>
            <a:r>
              <a:rPr lang="da-DK" altLang="da-DK"/>
              <a:t>3% ilt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/>
      <p:bldP spid="6153" grpId="0"/>
      <p:bldP spid="6154" grpId="0"/>
      <p:bldP spid="6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ars">
            <a:extLst>
              <a:ext uri="{FF2B5EF4-FFF2-40B4-BE49-F238E27FC236}">
                <a16:creationId xmlns:a16="http://schemas.microsoft.com/office/drawing/2014/main" id="{284FDD2C-583F-4996-8678-7C12D77C8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0350"/>
            <a:ext cx="50117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26F260D0-20B0-4C0E-B8C2-D5CB1A393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altLang="da-DK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18A8F9D3-A96C-4184-83CE-575DFBDEF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1663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Temperaturer</a:t>
            </a:r>
            <a:br>
              <a:rPr lang="da-DK" altLang="da-DK"/>
            </a:br>
            <a:r>
              <a:rPr lang="da-DK" altLang="da-DK"/>
              <a:t>20°C / -140°C 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95AA3182-1BDF-4A7B-8E5B-992F86D3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24175"/>
            <a:ext cx="3079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Der har været flydende vand</a:t>
            </a:r>
            <a:br>
              <a:rPr lang="da-DK" altLang="da-DK"/>
            </a:br>
            <a:r>
              <a:rPr lang="da-DK" altLang="da-DK"/>
              <a:t>på Mars, men i dag er </a:t>
            </a:r>
            <a:br>
              <a:rPr lang="da-DK" altLang="da-DK"/>
            </a:br>
            <a:r>
              <a:rPr lang="da-DK" altLang="da-DK"/>
              <a:t>overfladen  tør og livløs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2FB85EF9-63B3-4852-A846-95EBC37C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600575"/>
            <a:ext cx="2444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Atmosfæren består af:</a:t>
            </a:r>
            <a:br>
              <a:rPr lang="da-DK" altLang="da-DK"/>
            </a:br>
            <a:r>
              <a:rPr lang="da-DK" altLang="da-DK"/>
              <a:t>Kuldioxid (95,3%), </a:t>
            </a:r>
            <a:br>
              <a:rPr lang="da-DK" altLang="da-DK"/>
            </a:br>
            <a:r>
              <a:rPr lang="da-DK" altLang="da-DK"/>
              <a:t>nitrogen (2,7%), </a:t>
            </a:r>
            <a:br>
              <a:rPr lang="da-DK" altLang="da-DK"/>
            </a:br>
            <a:r>
              <a:rPr lang="da-DK" altLang="da-DK"/>
              <a:t>argon (1,6%), </a:t>
            </a:r>
            <a:br>
              <a:rPr lang="da-DK" altLang="da-DK"/>
            </a:br>
            <a:r>
              <a:rPr lang="da-DK" altLang="da-DK"/>
              <a:t>ilt (0,1%), 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2F294417-8D84-449F-8E72-379B65628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5681663"/>
            <a:ext cx="387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/>
              <a:t>Mars er ca. halvt så stor som Jorden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/>
      <p:bldP spid="25607" grpId="0"/>
      <p:bldP spid="256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5077826-C6BE-447B-BFEA-64C4B65D6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>
                <a:solidFill>
                  <a:schemeClr val="bg1"/>
                </a:solidFill>
              </a:rPr>
              <a:t>Solsystemet</a:t>
            </a:r>
          </a:p>
        </p:txBody>
      </p:sp>
      <p:pic>
        <p:nvPicPr>
          <p:cNvPr id="9219" name="Picture 5" descr="07alm_solarsystemLARGE">
            <a:extLst>
              <a:ext uri="{FF2B5EF4-FFF2-40B4-BE49-F238E27FC236}">
                <a16:creationId xmlns:a16="http://schemas.microsoft.com/office/drawing/2014/main" id="{4A149E32-0266-41E2-A5FD-5F40B3DF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246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AutoShape 6">
            <a:extLst>
              <a:ext uri="{FF2B5EF4-FFF2-40B4-BE49-F238E27FC236}">
                <a16:creationId xmlns:a16="http://schemas.microsoft.com/office/drawing/2014/main" id="{C2AE3EB1-0EB1-4B35-9CA2-E851C5C4A896}"/>
              </a:ext>
            </a:extLst>
          </p:cNvPr>
          <p:cNvSpPr>
            <a:spLocks/>
          </p:cNvSpPr>
          <p:nvPr/>
        </p:nvSpPr>
        <p:spPr bwMode="auto">
          <a:xfrm rot="16205098" flipH="1">
            <a:off x="1654969" y="3320257"/>
            <a:ext cx="215900" cy="1439862"/>
          </a:xfrm>
          <a:prstGeom prst="rightBrace">
            <a:avLst>
              <a:gd name="adj1" fmla="val 55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F3F7C6FF-E2B4-4DC1-AD92-DE305938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149725"/>
            <a:ext cx="1235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150 mio km</a:t>
            </a:r>
            <a:br>
              <a:rPr lang="da-DK" altLang="da-DK" sz="1600"/>
            </a:br>
            <a:r>
              <a:rPr lang="da-DK" altLang="da-DK" sz="1600"/>
              <a:t>= 1 AU </a:t>
            </a: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76961266-7211-4E41-8EA3-F18B3928341B}"/>
              </a:ext>
            </a:extLst>
          </p:cNvPr>
          <p:cNvSpPr>
            <a:spLocks/>
          </p:cNvSpPr>
          <p:nvPr/>
        </p:nvSpPr>
        <p:spPr bwMode="auto">
          <a:xfrm rot="16205098" flipH="1">
            <a:off x="1907381" y="2132807"/>
            <a:ext cx="142875" cy="2014538"/>
          </a:xfrm>
          <a:prstGeom prst="rightBrace">
            <a:avLst>
              <a:gd name="adj1" fmla="val 1175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3417FCA0-603B-4A9D-92AA-1457B3842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13100"/>
            <a:ext cx="1100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400"/>
              <a:t>225 mio km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B09D68EF-D94F-40B6-BC0A-646A7CE8A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237288"/>
            <a:ext cx="2954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Læs mere på </a:t>
            </a:r>
            <a:r>
              <a:rPr lang="da-DK" altLang="da-DK" sz="1600">
                <a:hlinkClick r:id="rId3"/>
              </a:rPr>
              <a:t>www.rummet.dk</a:t>
            </a:r>
            <a:r>
              <a:rPr lang="da-DK" altLang="da-DK" sz="1600"/>
              <a:t> </a:t>
            </a:r>
          </a:p>
        </p:txBody>
      </p:sp>
      <p:sp>
        <p:nvSpPr>
          <p:cNvPr id="5132" name="AutoShape 12">
            <a:extLst>
              <a:ext uri="{FF2B5EF4-FFF2-40B4-BE49-F238E27FC236}">
                <a16:creationId xmlns:a16="http://schemas.microsoft.com/office/drawing/2014/main" id="{DA31C8A0-3F80-4F35-A5AA-764F130542AD}"/>
              </a:ext>
            </a:extLst>
          </p:cNvPr>
          <p:cNvSpPr>
            <a:spLocks/>
          </p:cNvSpPr>
          <p:nvPr/>
        </p:nvSpPr>
        <p:spPr bwMode="auto">
          <a:xfrm rot="16205098" flipH="1">
            <a:off x="2193925" y="3644900"/>
            <a:ext cx="287338" cy="2592388"/>
          </a:xfrm>
          <a:prstGeom prst="rightBrace">
            <a:avLst>
              <a:gd name="adj1" fmla="val 75184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0AD6036A-2DED-43B3-836D-3A0FC637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5299075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400"/>
              <a:t>5,2 AU</a:t>
            </a:r>
          </a:p>
        </p:txBody>
      </p:sp>
      <p:sp>
        <p:nvSpPr>
          <p:cNvPr id="5134" name="AutoShape 14">
            <a:extLst>
              <a:ext uri="{FF2B5EF4-FFF2-40B4-BE49-F238E27FC236}">
                <a16:creationId xmlns:a16="http://schemas.microsoft.com/office/drawing/2014/main" id="{5E0F9C64-37B3-4B4C-BBFD-04C6E9A0E86C}"/>
              </a:ext>
            </a:extLst>
          </p:cNvPr>
          <p:cNvSpPr>
            <a:spLocks/>
          </p:cNvSpPr>
          <p:nvPr/>
        </p:nvSpPr>
        <p:spPr bwMode="auto">
          <a:xfrm rot="16205098" flipH="1">
            <a:off x="3707607" y="3071019"/>
            <a:ext cx="215900" cy="5545137"/>
          </a:xfrm>
          <a:prstGeom prst="rightBrace">
            <a:avLst>
              <a:gd name="adj1" fmla="val 214032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7404034D-0FE7-44DD-9F79-99D076B0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021388"/>
            <a:ext cx="1458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Neptun 30 AU</a:t>
            </a:r>
          </a:p>
        </p:txBody>
      </p:sp>
      <p:sp>
        <p:nvSpPr>
          <p:cNvPr id="5136" name="AutoShape 16">
            <a:extLst>
              <a:ext uri="{FF2B5EF4-FFF2-40B4-BE49-F238E27FC236}">
                <a16:creationId xmlns:a16="http://schemas.microsoft.com/office/drawing/2014/main" id="{F99C4A9B-F005-4F2D-9514-AC132CEA5D71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196307" y="1701006"/>
            <a:ext cx="431800" cy="1439863"/>
          </a:xfrm>
          <a:prstGeom prst="leftBrace">
            <a:avLst>
              <a:gd name="adj1" fmla="val 27788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2742723E-D2DB-453C-A175-DC73B66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773238"/>
            <a:ext cx="176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Klippe planeterne</a:t>
            </a:r>
          </a:p>
        </p:txBody>
      </p:sp>
      <p:sp>
        <p:nvSpPr>
          <p:cNvPr id="5138" name="AutoShape 18">
            <a:extLst>
              <a:ext uri="{FF2B5EF4-FFF2-40B4-BE49-F238E27FC236}">
                <a16:creationId xmlns:a16="http://schemas.microsoft.com/office/drawing/2014/main" id="{B583AA78-4AFF-4297-9F90-559E7B1A802C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148263" y="620712"/>
            <a:ext cx="431800" cy="3311525"/>
          </a:xfrm>
          <a:prstGeom prst="leftBrace">
            <a:avLst>
              <a:gd name="adj1" fmla="val 6390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8FC9E82C-A25A-4466-981F-3C3C10DC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1744663"/>
            <a:ext cx="1470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gasplaneterne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  <p:bldP spid="5128" grpId="0" animBg="1"/>
      <p:bldP spid="5130" grpId="0"/>
      <p:bldP spid="5131" grpId="0"/>
      <p:bldP spid="5132" grpId="0" animBg="1"/>
      <p:bldP spid="5133" grpId="0"/>
      <p:bldP spid="5134" grpId="0" animBg="1"/>
      <p:bldP spid="5135" grpId="0"/>
      <p:bldP spid="5136" grpId="0" animBg="1"/>
      <p:bldP spid="5137" grpId="0"/>
      <p:bldP spid="5138" grpId="0" animBg="1"/>
      <p:bldP spid="5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E8667C6-6138-4312-87D6-DD92CFF4E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altLang="da-DK">
                <a:solidFill>
                  <a:schemeClr val="bg1"/>
                </a:solidFill>
              </a:rPr>
              <a:t>Solsystemet</a:t>
            </a:r>
          </a:p>
        </p:txBody>
      </p:sp>
      <p:pic>
        <p:nvPicPr>
          <p:cNvPr id="10243" name="Picture 4" descr="solsystemet_med">
            <a:extLst>
              <a:ext uri="{FF2B5EF4-FFF2-40B4-BE49-F238E27FC236}">
                <a16:creationId xmlns:a16="http://schemas.microsoft.com/office/drawing/2014/main" id="{84BFD55B-8BEB-4F09-B8EB-45ECB56B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88931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>
            <a:extLst>
              <a:ext uri="{FF2B5EF4-FFF2-40B4-BE49-F238E27FC236}">
                <a16:creationId xmlns:a16="http://schemas.microsoft.com/office/drawing/2014/main" id="{B85203F0-587D-4598-8BF6-E255CBCD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20713"/>
            <a:ext cx="4610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00"/>
              <a:t>På figuren her er størrelsesforholdet rigtigt –</a:t>
            </a:r>
            <a:br>
              <a:rPr lang="da-DK" altLang="da-DK" sz="1600"/>
            </a:br>
            <a:r>
              <a:rPr lang="da-DK" altLang="da-DK" sz="1600"/>
              <a:t>men selvfølgelig ikke afstandene. Bemærk solen.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891</Words>
  <Application>Microsoft Office PowerPoint</Application>
  <PresentationFormat>Skærmshow (4:3)</PresentationFormat>
  <Paragraphs>98</Paragraphs>
  <Slides>14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Standarddesign</vt:lpstr>
      <vt:lpstr>PowerPoint-præsentation</vt:lpstr>
      <vt:lpstr>PowerPoint-præsentation</vt:lpstr>
      <vt:lpstr>Måne kapløbet</vt:lpstr>
      <vt:lpstr>PowerPoint-præsentation</vt:lpstr>
      <vt:lpstr>Data om jorden</vt:lpstr>
      <vt:lpstr>PowerPoint-præsentation</vt:lpstr>
      <vt:lpstr>Mars</vt:lpstr>
      <vt:lpstr>Solsystemet</vt:lpstr>
      <vt:lpstr>Solsystemet</vt:lpstr>
      <vt:lpstr>Solen </vt:lpstr>
      <vt:lpstr>Den levende jord</vt:lpstr>
      <vt:lpstr>Opsummering 1/2</vt:lpstr>
      <vt:lpstr>Opsummering 2/2</vt:lpstr>
      <vt:lpstr>PowerPoint-præsentation</vt:lpstr>
    </vt:vector>
  </TitlesOfParts>
  <Company>fhf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Otto leholt</dc:creator>
  <cp:lastModifiedBy>otto leholt</cp:lastModifiedBy>
  <cp:revision>27</cp:revision>
  <cp:lastPrinted>2012-08-27T07:35:40Z</cp:lastPrinted>
  <dcterms:created xsi:type="dcterms:W3CDTF">2007-08-23T04:30:40Z</dcterms:created>
  <dcterms:modified xsi:type="dcterms:W3CDTF">2019-12-02T05:30:01Z</dcterms:modified>
</cp:coreProperties>
</file>