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5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F461936-09AB-40E8-8816-4DCBD8B466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BC1B414-F876-4386-9FB1-DEE959C462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D35AE69-A7AF-471F-B289-8CAAAEB18E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BE2B5FB-4AE7-4BB3-8D4E-FD3DCA5FA7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6630E7-838C-47F0-80B3-827F5E5C47D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64A82-E6CB-40D6-B6DC-B879B26BF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792431-FE69-471B-BBD4-E14B16519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194ED-7137-4932-B5A9-8BC648650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B8E78-9C76-47A7-9D43-033E1F23870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5585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5FC646-FE25-427A-9E12-281B3EC7E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00CA9-57D4-43CA-BE83-806BF3D18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238156-23F7-4904-9A9E-8FBEE64D34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1FA9C-B016-490F-9339-C0E5BD76B58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0053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9F797D-FC2D-4D4F-93F2-5286F8343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7C2CD3-E3FF-4A13-B6CC-3119DB536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36E2C7-672E-44EC-B6F0-B264024AF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81E28-B3CD-4E65-A9F3-CBEF581B3EFF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0376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E9FC15-1027-4277-AFF9-306B8E5D3D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0499C4-D022-4142-AABF-D53CE7F14E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1FA802-3A7F-4008-AEAB-C307F93C3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31C5D-9EF2-4E5B-862D-4E2BBCE123B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1538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025A7A-F608-44D1-8859-38F29ACD70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E7E0C4-5590-4D1A-8EB8-C27708D16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62540F-F1DE-44C2-A68A-F13F9B886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CFBF0-5CDA-4C76-8FA9-7CFB0A58BC8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9818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863A9-95D0-4A7F-AC2E-F99DC7260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969A20-AE32-477C-9907-401E912E8C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0BBF4-A976-45E5-AEB8-5F34F0A3F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9BC3A-1E5B-4CB4-941C-DD3972FD309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668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818611-D837-4EDA-925A-C3A935967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9FB6B9-EAA3-4462-A311-7BC10AF7B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053A14-CA0D-4377-B5AB-2A6020774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390C0-E46F-4153-85F0-FE8DF420765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1113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6EEF4B-85EF-4656-9C08-9610B88575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D6FCDA-38D0-49F3-AFEB-A958F8037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423A1C-D8B2-42C9-94C6-AE9A196CC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E4ADC-5D29-407E-AE04-A01C677E2EE1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598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59FF34-A16B-4143-B776-28F52E183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83902E-CBE6-4EE3-A9D3-ECAEE5D82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458122-DF35-4FB5-98F3-4CF2DD76B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DE3EA-7132-4992-AAD7-6D7FBC968F6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5766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B69AF-DD57-4675-9E6F-FE21B10DB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49CF7-5357-4D28-921A-9EF1EE6A7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F950EB-5096-4498-A82D-F509FAB29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B8393-0ACF-4816-9A9A-BF697F7F980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1206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0CA8B8-CE73-467A-B2E6-36A5C59B4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6FE02-8F0D-470C-BEDA-515B2447C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B241E8-889E-4106-9016-C6B7A5A79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A1564-A4E0-42F5-B743-FCAE4B677C2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4885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377A9C-6742-4894-88D3-88ADD3AAD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631819-F681-40D9-9B2F-71056A808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352E93-AE34-44DB-BB96-3084CC20BF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82522D-351A-4798-A981-231317ED58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0A0DE4-21B7-4650-99B1-A3C9124A17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AB6DA4-1CC2-427C-B9FC-109FF4AE5ADF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095A79-3D0F-4547-A444-4D8DDC1B41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6013" y="476250"/>
            <a:ext cx="7058025" cy="1470025"/>
          </a:xfrm>
        </p:spPr>
        <p:txBody>
          <a:bodyPr/>
          <a:lstStyle/>
          <a:p>
            <a:pPr eaLnBrk="1" hangingPunct="1">
              <a:defRPr/>
            </a:pP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Kosmologiens Historie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31BFA7-FCAF-4D11-A85D-AC0639CF9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20. århundrede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1C602B2-F2B6-45A0-B7D4-3B4136C55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Nye </a:t>
            </a:r>
            <a:r>
              <a:rPr lang="da-DK" altLang="da-DK" b="1"/>
              <a:t>observationsmetoder og teknikker </a:t>
            </a:r>
            <a:r>
              <a:rPr lang="da-DK" altLang="da-DK"/>
              <a:t> =&gt; </a:t>
            </a:r>
            <a:br>
              <a:rPr lang="da-DK" altLang="da-DK"/>
            </a:br>
            <a:r>
              <a:rPr lang="da-DK" altLang="da-DK"/>
              <a:t>flere og nye observationer </a:t>
            </a:r>
          </a:p>
          <a:p>
            <a:pPr eaLnBrk="1" hangingPunct="1"/>
            <a:r>
              <a:rPr lang="da-DK" altLang="da-DK"/>
              <a:t>=&gt; Nye </a:t>
            </a:r>
            <a:r>
              <a:rPr lang="da-DK" altLang="da-DK" b="1"/>
              <a:t>teorier</a:t>
            </a:r>
            <a:r>
              <a:rPr lang="da-DK" altLang="da-DK"/>
              <a:t> – Einsteins alm. Relativitets teori =&gt;</a:t>
            </a:r>
            <a:br>
              <a:rPr lang="da-DK" altLang="da-DK"/>
            </a:br>
            <a:r>
              <a:rPr lang="da-DK" altLang="da-DK"/>
              <a:t>matematiske modeller om universets udv.</a:t>
            </a:r>
          </a:p>
          <a:p>
            <a:pPr eaLnBrk="1" hangingPunct="1"/>
            <a:r>
              <a:rPr lang="da-DK" altLang="da-DK"/>
              <a:t>teorier om  bl.a. rum-tiden og det krumme rum</a:t>
            </a:r>
          </a:p>
          <a:p>
            <a:pPr eaLnBrk="1" hangingPunct="1"/>
            <a:r>
              <a:rPr lang="da-DK" altLang="da-DK"/>
              <a:t>1930 Hubbel beskriver det ekspanderende univers</a:t>
            </a:r>
          </a:p>
          <a:p>
            <a:pPr eaLnBrk="1" hangingPunct="1"/>
            <a:r>
              <a:rPr lang="da-DK" altLang="da-DK"/>
              <a:t>1940’erne teorier om et skabt univers</a:t>
            </a:r>
          </a:p>
          <a:p>
            <a:pPr eaLnBrk="1" hangingPunct="1"/>
            <a:r>
              <a:rPr lang="da-DK" altLang="da-DK"/>
              <a:t>1960’erne Big-bang modellen</a:t>
            </a:r>
            <a:br>
              <a:rPr lang="da-DK" altLang="da-DK"/>
            </a:br>
            <a:r>
              <a:rPr lang="da-DK" altLang="da-DK"/>
              <a:t>T=0 , R =0 masse = uendelig </a:t>
            </a:r>
          </a:p>
          <a:p>
            <a:pPr eaLnBrk="1" hangingPunct="1"/>
            <a:r>
              <a:rPr lang="da-DK" altLang="da-DK"/>
              <a:t>1999 – bevis på eksistensen af </a:t>
            </a:r>
            <a:r>
              <a:rPr lang="da-DK" altLang="da-DK" i="1"/>
              <a:t>’sorte huller</a:t>
            </a:r>
            <a:r>
              <a:rPr lang="da-DK" altLang="da-DK"/>
              <a:t>’</a:t>
            </a:r>
          </a:p>
          <a:p>
            <a:pPr eaLnBrk="1" hangingPunct="1"/>
            <a:endParaRPr lang="da-DK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52AF3A24-18C6-4378-BF77-3AD0C843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>
                <a:solidFill>
                  <a:srgbClr val="F2F2F2"/>
                </a:solidFill>
              </a:rPr>
              <a:t>Hubble teleskopet:</a:t>
            </a:r>
            <a:br>
              <a:rPr lang="da-DK" altLang="da-DK">
                <a:solidFill>
                  <a:srgbClr val="F2F2F2"/>
                </a:solidFill>
              </a:rPr>
            </a:br>
            <a:r>
              <a:rPr lang="da-DK" altLang="da-DK" sz="2800" i="1">
                <a:solidFill>
                  <a:srgbClr val="F2F2F2"/>
                </a:solidFill>
              </a:rPr>
              <a:t>”Ultra deep field 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3597FB-E8A4-4676-B938-72EBC2F4D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Begreberne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7023DB4-3873-4DE5-83E0-26D6D5358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da-DK" b="1"/>
              <a:t>Kosmologi</a:t>
            </a:r>
            <a:r>
              <a:rPr lang="da-DK" altLang="da-DK"/>
              <a:t> – </a:t>
            </a:r>
            <a:r>
              <a:rPr lang="da-DK" altLang="da-DK" sz="2000"/>
              <a:t>er læren om universet og dets udvikling</a:t>
            </a:r>
          </a:p>
          <a:p>
            <a:pPr eaLnBrk="1" hangingPunct="1"/>
            <a:r>
              <a:rPr lang="da-DK" altLang="da-DK" b="1"/>
              <a:t>Astronomi</a:t>
            </a:r>
            <a:r>
              <a:rPr lang="da-DK" altLang="da-DK"/>
              <a:t> – </a:t>
            </a:r>
            <a:r>
              <a:rPr lang="da-DK" altLang="da-DK" sz="2000"/>
              <a:t>er læren om himmellegemerne (primært Solsystemet)</a:t>
            </a:r>
          </a:p>
          <a:p>
            <a:pPr eaLnBrk="1" hangingPunct="1"/>
            <a:r>
              <a:rPr lang="da-DK" altLang="da-DK" b="1"/>
              <a:t>Astrologi</a:t>
            </a:r>
            <a:r>
              <a:rPr lang="da-DK" altLang="da-DK"/>
              <a:t> – </a:t>
            </a:r>
            <a:r>
              <a:rPr lang="da-DK" altLang="da-DK" sz="2000"/>
              <a:t>er </a:t>
            </a:r>
            <a:r>
              <a:rPr lang="da-DK" altLang="da-DK" sz="2000" i="1"/>
              <a:t>ikke en videnskab</a:t>
            </a:r>
            <a:r>
              <a:rPr lang="da-DK" altLang="da-DK" sz="2000"/>
              <a:t>, men troen på at stjernerne og planeternes placering m.v. kan påvirke mennesket og vores skæbne</a:t>
            </a:r>
            <a:r>
              <a:rPr lang="da-DK" altLang="da-DK"/>
              <a:t> </a:t>
            </a:r>
          </a:p>
          <a:p>
            <a:pPr eaLnBrk="1" hangingPunct="1"/>
            <a:r>
              <a:rPr lang="da-DK" altLang="da-DK" b="1"/>
              <a:t>Verdensbillede</a:t>
            </a:r>
            <a:r>
              <a:rPr lang="da-DK" altLang="da-DK"/>
              <a:t> – </a:t>
            </a:r>
            <a:r>
              <a:rPr lang="da-DK" altLang="da-DK" sz="2000"/>
              <a:t>hvordan mennesket opfatter den fysiske verden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oldworld_02">
            <a:extLst>
              <a:ext uri="{FF2B5EF4-FFF2-40B4-BE49-F238E27FC236}">
                <a16:creationId xmlns:a16="http://schemas.microsoft.com/office/drawing/2014/main" id="{2ABB8BB5-9796-494A-B75D-0EEB18F4B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789363"/>
            <a:ext cx="3486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887F3A84-E27D-405D-813A-D8739F23E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Det mytologiske verdensbillede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CF05D7C-B9DF-4A95-9283-202233291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35525" cy="4525963"/>
          </a:xfrm>
        </p:spPr>
        <p:txBody>
          <a:bodyPr/>
          <a:lstStyle/>
          <a:p>
            <a:pPr eaLnBrk="1" hangingPunct="1"/>
            <a:r>
              <a:rPr lang="da-DK" altLang="da-DK"/>
              <a:t>Verden er skabt af Guderne – ud af intet</a:t>
            </a:r>
          </a:p>
          <a:p>
            <a:pPr eaLnBrk="1" hangingPunct="1"/>
            <a:r>
              <a:rPr lang="da-DK" altLang="da-DK"/>
              <a:t>Naturen </a:t>
            </a:r>
            <a:r>
              <a:rPr lang="da-DK" altLang="da-DK" sz="2800"/>
              <a:t>opleves</a:t>
            </a:r>
            <a:r>
              <a:rPr lang="da-DK" altLang="da-DK"/>
              <a:t> som </a:t>
            </a:r>
            <a:br>
              <a:rPr lang="da-DK" altLang="da-DK"/>
            </a:br>
            <a:r>
              <a:rPr lang="da-DK" altLang="da-DK"/>
              <a:t>besjælet – styret af Guderne</a:t>
            </a:r>
          </a:p>
          <a:p>
            <a:pPr eaLnBrk="1" hangingPunct="1"/>
            <a:r>
              <a:rPr lang="da-DK" altLang="da-DK"/>
              <a:t>Kosmologien har form af Astrologi – tjener varsler og tidsregning</a:t>
            </a:r>
          </a:p>
          <a:p>
            <a:pPr eaLnBrk="1" hangingPunct="1"/>
            <a:r>
              <a:rPr lang="da-DK" altLang="da-DK"/>
              <a:t>Verden består af adskilte sfærer – himmel, jord og underverden (dødsrige)</a:t>
            </a:r>
          </a:p>
          <a:p>
            <a:pPr eaLnBrk="1" hangingPunct="1"/>
            <a:endParaRPr lang="da-DK" altLang="da-DK" sz="1800"/>
          </a:p>
          <a:p>
            <a:pPr eaLnBrk="1" hangingPunct="1"/>
            <a:endParaRPr lang="da-DK" altLang="da-DK" sz="2000"/>
          </a:p>
        </p:txBody>
      </p:sp>
      <p:pic>
        <p:nvPicPr>
          <p:cNvPr id="4101" name="Picture 5" descr="oldworld_01">
            <a:extLst>
              <a:ext uri="{FF2B5EF4-FFF2-40B4-BE49-F238E27FC236}">
                <a16:creationId xmlns:a16="http://schemas.microsoft.com/office/drawing/2014/main" id="{FCDF84E6-F384-480F-BC16-F3184ADD5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268413"/>
            <a:ext cx="33782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5212701-6A05-4B8A-878F-9047CBE33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Antikkens Verdensbillede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ADE922D-26EA-46D2-947F-1CD18E3CF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altLang="da-DK" sz="2000"/>
              <a:t>Fra omk. år 600 f.kr søger græske naturfilosoffer efter naturlige forklaringer på verden / naturens fænomener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000"/>
              <a:t>Frigør erkendelsen fra religionen </a:t>
            </a:r>
            <a:endParaRPr lang="da-DK" altLang="da-DK" sz="2000" i="1"/>
          </a:p>
          <a:p>
            <a:pPr eaLnBrk="1" hangingPunct="1">
              <a:lnSpc>
                <a:spcPct val="80000"/>
              </a:lnSpc>
            </a:pPr>
            <a:r>
              <a:rPr lang="da-DK" altLang="da-DK" sz="2000"/>
              <a:t>Sanserne  og / eller fornuften (ikke mytologien) er vejen til at forstå verden 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000"/>
              <a:t>Søgen efter det evige = det sande/ værende</a:t>
            </a:r>
            <a:br>
              <a:rPr lang="da-DK" altLang="da-DK" sz="2000"/>
            </a:br>
            <a:endParaRPr lang="da-DK" altLang="da-DK" sz="2000"/>
          </a:p>
          <a:p>
            <a:pPr lvl="1" eaLnBrk="1" hangingPunct="1">
              <a:lnSpc>
                <a:spcPct val="80000"/>
              </a:lnSpc>
            </a:pPr>
            <a:r>
              <a:rPr lang="da-DK" altLang="da-DK" sz="1400" b="1"/>
              <a:t>Parmenides</a:t>
            </a:r>
            <a:r>
              <a:rPr lang="da-DK" altLang="da-DK" sz="1400"/>
              <a:t>;  “</a:t>
            </a:r>
            <a:r>
              <a:rPr lang="da-DK" altLang="da-DK" sz="1400" i="1"/>
              <a:t>intet kan opstå af intet</a:t>
            </a:r>
            <a:r>
              <a:rPr lang="da-DK" altLang="da-DK" sz="140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 sz="1400" b="1"/>
              <a:t>Heraklit</a:t>
            </a:r>
            <a:r>
              <a:rPr lang="da-DK" altLang="da-DK" sz="1400"/>
              <a:t>; “</a:t>
            </a:r>
            <a:r>
              <a:rPr lang="da-DK" altLang="da-DK" sz="1400" i="1"/>
              <a:t>alting flyder , alt er i bevægelse</a:t>
            </a:r>
            <a:r>
              <a:rPr lang="da-DK" altLang="da-DK" sz="140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 sz="1400" b="1"/>
              <a:t>Empedokles</a:t>
            </a:r>
            <a:r>
              <a:rPr lang="da-DK" altLang="da-DK" sz="1400"/>
              <a:t>; </a:t>
            </a:r>
            <a:br>
              <a:rPr lang="da-DK" altLang="da-DK" sz="1400"/>
            </a:br>
            <a:r>
              <a:rPr lang="da-DK" altLang="da-DK" sz="1400"/>
              <a:t>de fire grundstoffer ( vand , jord , ild, luft )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 sz="1400" b="1"/>
              <a:t>Demokrit</a:t>
            </a:r>
            <a:r>
              <a:rPr lang="da-DK" altLang="da-DK" sz="1400"/>
              <a:t>; atomerne ( det udelelige) - verdens byggeklodser må være : evige, uforanderlige og udelelig . </a:t>
            </a:r>
          </a:p>
        </p:txBody>
      </p:sp>
      <p:pic>
        <p:nvPicPr>
          <p:cNvPr id="5124" name="Picture 6" descr="aristoteles">
            <a:extLst>
              <a:ext uri="{FF2B5EF4-FFF2-40B4-BE49-F238E27FC236}">
                <a16:creationId xmlns:a16="http://schemas.microsoft.com/office/drawing/2014/main" id="{1F2DFE42-DC09-4E41-A8DF-D86A3D370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844675"/>
            <a:ext cx="33242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7">
            <a:extLst>
              <a:ext uri="{FF2B5EF4-FFF2-40B4-BE49-F238E27FC236}">
                <a16:creationId xmlns:a16="http://schemas.microsoft.com/office/drawing/2014/main" id="{1A6AC823-2316-4A71-8E37-D783D7BDA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6164263"/>
            <a:ext cx="200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a-DK" altLang="da-DK" sz="1400"/>
              <a:t>Aristoteles 384-322 f.kr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D1F5311-7FCE-4127-A417-DC83BD907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Aristoteles &amp; Ptolomæus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DD2DE6-C480-4D31-BF22-12F2A7759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altLang="da-DK" sz="1800"/>
              <a:t>Aristoteles og den græske astronom Ptolomæus (ca 150 f.kr) beskriver verden som: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geo-centrisk med jorden som det ubevægelige centrum 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Omgivet af cirkelrunde roterende sfærer med planeterne + sol og måne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Fixstjernerne og endelig yderst  ’</a:t>
            </a:r>
            <a:r>
              <a:rPr lang="da-DK" altLang="da-DK" sz="2000"/>
              <a:t>Primum Mobile</a:t>
            </a:r>
            <a:r>
              <a:rPr lang="da-DK" altLang="da-DK"/>
              <a:t>’ – altings årsag 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Jorden er bygget af de 4 elementer og er foranderlig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De himmelske sfærer er evige / uforanderlige og styret af andre love end det jordiske 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En kosmisk orden –</a:t>
            </a:r>
          </a:p>
          <a:p>
            <a:pPr lvl="1" eaLnBrk="1" hangingPunct="1">
              <a:lnSpc>
                <a:spcPct val="80000"/>
              </a:lnSpc>
            </a:pPr>
            <a:r>
              <a:rPr lang="da-DK" altLang="da-DK"/>
              <a:t>Verden er ikke skabt, men har altid været og vil altid være</a:t>
            </a:r>
            <a:endParaRPr lang="da-DK" altLang="da-DK" sz="1200"/>
          </a:p>
        </p:txBody>
      </p:sp>
      <p:pic>
        <p:nvPicPr>
          <p:cNvPr id="6148" name="Picture 5" descr="Ptolemaic Universe">
            <a:extLst>
              <a:ext uri="{FF2B5EF4-FFF2-40B4-BE49-F238E27FC236}">
                <a16:creationId xmlns:a16="http://schemas.microsoft.com/office/drawing/2014/main" id="{F43A705E-08B1-41FB-B3DE-3BBA63150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3238"/>
            <a:ext cx="42037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5B8B1C8-0439-4BBB-B4C5-5524C4C63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Det kristne verdensbillede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1CA149C-0A9C-4765-BD24-7639B63DD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Fastholder Ptolumæus geo-centriske verdensbillede</a:t>
            </a:r>
          </a:p>
          <a:p>
            <a:pPr eaLnBrk="1" hangingPunct="1"/>
            <a:r>
              <a:rPr lang="da-DK" altLang="da-DK"/>
              <a:t>Kirken afviser erfaring / sanserne og fornuften som vejen til erkendelse – og dermed de græske filosoffer</a:t>
            </a:r>
          </a:p>
          <a:p>
            <a:pPr eaLnBrk="1" hangingPunct="1"/>
            <a:r>
              <a:rPr lang="da-DK" altLang="da-DK" i="1"/>
              <a:t>Primum Mobile</a:t>
            </a:r>
            <a:r>
              <a:rPr lang="da-DK" altLang="da-DK"/>
              <a:t> erstattes af Gud</a:t>
            </a:r>
          </a:p>
          <a:p>
            <a:pPr eaLnBrk="1" hangingPunct="1"/>
            <a:r>
              <a:rPr lang="da-DK" altLang="da-DK"/>
              <a:t>Højeste autoritet er Biblen = de åbenbarede sandheder</a:t>
            </a:r>
          </a:p>
          <a:p>
            <a:pPr eaLnBrk="1" hangingPunct="1"/>
            <a:r>
              <a:rPr lang="da-DK" altLang="da-DK"/>
              <a:t>Verden er skabt, men er ikke evig</a:t>
            </a:r>
            <a:br>
              <a:rPr lang="da-DK" altLang="da-DK"/>
            </a:br>
            <a:r>
              <a:rPr lang="da-DK" altLang="da-DK"/>
              <a:t>( skabelse –&gt; dommedag)</a:t>
            </a:r>
          </a:p>
          <a:p>
            <a:pPr eaLnBrk="1" hangingPunct="1"/>
            <a:r>
              <a:rPr lang="da-DK" altLang="da-DK"/>
              <a:t>3 delt verden (himmel , jord og helvede)</a:t>
            </a:r>
          </a:p>
          <a:p>
            <a:pPr eaLnBrk="1" hangingPunct="1"/>
            <a:r>
              <a:rPr lang="da-DK" altLang="da-DK"/>
              <a:t>Menneskets syndefald -&gt; at man stræber efter det evige liv i himlen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17AF77A-374B-4DD0-9D0B-71E066CB8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Kopernikus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4C6AAD-B00A-45DE-B258-04C30C349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altLang="da-DK" sz="1800" b="1"/>
              <a:t>Kopernikus</a:t>
            </a:r>
            <a:r>
              <a:rPr lang="da-DK" altLang="da-DK" sz="1800"/>
              <a:t> (1473-1543) polsk astronom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1800"/>
              <a:t>I 1543 udsendes hans bog ' </a:t>
            </a:r>
            <a:r>
              <a:rPr lang="da-DK" altLang="da-DK" sz="1800" i="1"/>
              <a:t>De revolutionibus orbium coelestium</a:t>
            </a:r>
            <a:r>
              <a:rPr lang="da-DK" altLang="da-DK" sz="1800"/>
              <a:t>' (Om himmellegemernes bevægelser)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1800"/>
              <a:t>Det </a:t>
            </a:r>
            <a:r>
              <a:rPr lang="da-DK" altLang="da-DK" sz="1800" b="1"/>
              <a:t>heliocentriske</a:t>
            </a:r>
            <a:r>
              <a:rPr lang="da-DK" altLang="da-DK" sz="1800"/>
              <a:t> verdensbillede med solen er universets centrum og planeterne bevæger sig herom i cirkelformede bevægelser.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1800"/>
              <a:t>I forordet til bogen kalder han med rette sine nye teorier for "</a:t>
            </a:r>
            <a:r>
              <a:rPr lang="da-DK" altLang="da-DK" sz="1800" i="1"/>
              <a:t>stridende mod astronomers traditionelle opfattelse, og næsten mod den sunde fornuft</a:t>
            </a:r>
            <a:r>
              <a:rPr lang="da-DK" altLang="da-DK" sz="1800"/>
              <a:t>". 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1800"/>
              <a:t>Kopernicus sol-centrerede verdensbillede skulle for altid ændre kosmologien og den vestlige kulturs videre udvikling. </a:t>
            </a:r>
          </a:p>
        </p:txBody>
      </p:sp>
      <p:pic>
        <p:nvPicPr>
          <p:cNvPr id="15365" name="Picture 5" descr="copernicus-diag">
            <a:extLst>
              <a:ext uri="{FF2B5EF4-FFF2-40B4-BE49-F238E27FC236}">
                <a16:creationId xmlns:a16="http://schemas.microsoft.com/office/drawing/2014/main" id="{4CAFB29E-C8B7-4BBB-A7E6-D357F8A77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844675"/>
            <a:ext cx="37814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4C3C349-C9F3-4E8A-95EC-938FC5B5A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Tycho Brahe &amp; Galilei</a:t>
            </a:r>
            <a:r>
              <a:rPr lang="da-DK" altLang="da-DK" b="1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32D0A8B-E086-4493-8FB8-0C5642505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4336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altLang="da-DK" sz="1800"/>
              <a:t>I 1572 opnår Tycho opdager som den første en ny stjerne ( en såkaldt Supernova)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1800"/>
              <a:t>Og observerer og beskriver en komets bane over himlen. 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1800"/>
              <a:t>Disse </a:t>
            </a:r>
            <a:r>
              <a:rPr lang="da-DK" altLang="da-DK" sz="1800" b="1"/>
              <a:t>observationer</a:t>
            </a:r>
            <a:r>
              <a:rPr lang="da-DK" altLang="da-DK" sz="1800"/>
              <a:t> var i modstrid med den herskende kosmologi, hvor planet sfærerne var uigennemtrængelige og stjernehimmelen uforanderlig</a:t>
            </a:r>
            <a:r>
              <a:rPr lang="da-DK" altLang="da-DK" sz="2000"/>
              <a:t>. = et </a:t>
            </a:r>
            <a:r>
              <a:rPr lang="da-DK" altLang="da-DK" sz="2000" b="1"/>
              <a:t>dynamisk</a:t>
            </a:r>
            <a:r>
              <a:rPr lang="da-DK" altLang="da-DK" sz="2000"/>
              <a:t> univers</a:t>
            </a:r>
          </a:p>
          <a:p>
            <a:pPr eaLnBrk="1" hangingPunct="1">
              <a:lnSpc>
                <a:spcPct val="80000"/>
              </a:lnSpc>
            </a:pPr>
            <a:r>
              <a:rPr lang="da-DK" altLang="da-DK" sz="2000" b="1"/>
              <a:t>Galilei </a:t>
            </a:r>
            <a:r>
              <a:rPr lang="da-DK" altLang="da-DK" sz="2000"/>
              <a:t> - Hidtil var alle observationer af himmellegemerne foretaget med det blotte øje, indtil Galilei i 1609 som den første anvender en </a:t>
            </a:r>
            <a:r>
              <a:rPr lang="da-DK" altLang="da-DK" sz="2000" b="1"/>
              <a:t>kikkert</a:t>
            </a:r>
            <a:r>
              <a:rPr lang="da-DK" altLang="da-DK" sz="2000"/>
              <a:t> til observation af himlen. </a:t>
            </a:r>
          </a:p>
          <a:p>
            <a:pPr eaLnBrk="1" hangingPunct="1">
              <a:lnSpc>
                <a:spcPct val="80000"/>
              </a:lnSpc>
            </a:pPr>
            <a:endParaRPr lang="da-DK" altLang="da-DK" sz="2000"/>
          </a:p>
        </p:txBody>
      </p:sp>
      <p:pic>
        <p:nvPicPr>
          <p:cNvPr id="9220" name="Picture 5" descr="stjerneborg">
            <a:extLst>
              <a:ext uri="{FF2B5EF4-FFF2-40B4-BE49-F238E27FC236}">
                <a16:creationId xmlns:a16="http://schemas.microsoft.com/office/drawing/2014/main" id="{C0FDEC2D-0C44-40E0-B1FE-768792A8B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28775"/>
            <a:ext cx="4135437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C9B426A3-5E66-458B-8F8D-09F12276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Naturvidenskaben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41FB3A-F630-4861-AC60-149148655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Den naturlidenskabelige metode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Iagttagelser af fænomener i naturen , f.eks stjernehimlen 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Opstilling af </a:t>
            </a:r>
            <a:r>
              <a:rPr lang="da-DK" altLang="da-DK" sz="2400" u="sng"/>
              <a:t>hypoteser</a:t>
            </a:r>
            <a:r>
              <a:rPr lang="da-DK" altLang="da-DK" sz="2400"/>
              <a:t> ( mulige forklaringer  på 1)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Systematiske iagttagelser = data 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Analyse af data  med henblik på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At bekræfte den opstillede hypotese =&gt;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Opstilling af </a:t>
            </a:r>
            <a:r>
              <a:rPr lang="da-DK" altLang="da-DK" sz="2400" u="sng"/>
              <a:t>teori</a:t>
            </a:r>
            <a:r>
              <a:rPr lang="da-DK" altLang="da-DK" sz="2400"/>
              <a:t> som forklarer  det iagttagede</a:t>
            </a:r>
          </a:p>
          <a:p>
            <a:pPr marL="800100" lvl="1" indent="-342900">
              <a:buFontTx/>
              <a:buAutoNum type="arabicPeriod"/>
            </a:pPr>
            <a:r>
              <a:rPr lang="da-DK" altLang="da-DK" sz="2400"/>
              <a:t>=&gt; beskrivelse af </a:t>
            </a:r>
            <a:r>
              <a:rPr lang="da-DK" altLang="da-DK" sz="2400" u="sng"/>
              <a:t>naturlovene</a:t>
            </a:r>
          </a:p>
          <a:p>
            <a:pPr marL="800100" lvl="1" indent="-342900">
              <a:buFontTx/>
              <a:buAutoNum type="arabicPeriod"/>
            </a:pPr>
            <a:endParaRPr lang="da-DK" altLang="da-DK"/>
          </a:p>
          <a:p>
            <a:pPr marL="800100" lvl="1" indent="-342900">
              <a:buFontTx/>
              <a:buAutoNum type="arabicPeriod"/>
            </a:pPr>
            <a:endParaRPr lang="da-DK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670</Words>
  <Application>Microsoft Office PowerPoint</Application>
  <PresentationFormat>Skærmshow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Standarddesign</vt:lpstr>
      <vt:lpstr>Kosmologiens Historie</vt:lpstr>
      <vt:lpstr>Begreberne</vt:lpstr>
      <vt:lpstr>Det mytologiske verdensbillede</vt:lpstr>
      <vt:lpstr>Antikkens Verdensbillede</vt:lpstr>
      <vt:lpstr>Aristoteles &amp; Ptolomæus</vt:lpstr>
      <vt:lpstr>Det kristne verdensbillede</vt:lpstr>
      <vt:lpstr>Kopernikus</vt:lpstr>
      <vt:lpstr>Tycho Brahe &amp; Galilei </vt:lpstr>
      <vt:lpstr>Naturvidenskaben</vt:lpstr>
      <vt:lpstr>20. århundrede</vt:lpstr>
      <vt:lpstr>Hubble teleskopet: ”Ultra deep field ”</vt:lpstr>
    </vt:vector>
  </TitlesOfParts>
  <Company>fhf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Kosmologiens Historie</dc:title>
  <dc:creator>Otto leholt</dc:creator>
  <cp:lastModifiedBy>otto leholt</cp:lastModifiedBy>
  <cp:revision>13</cp:revision>
  <dcterms:created xsi:type="dcterms:W3CDTF">2006-08-28T15:49:18Z</dcterms:created>
  <dcterms:modified xsi:type="dcterms:W3CDTF">2019-12-02T05:08:37Z</dcterms:modified>
</cp:coreProperties>
</file>